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401" r:id="rId10"/>
    <p:sldId id="402" r:id="rId11"/>
    <p:sldId id="403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404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6" autoAdjust="0"/>
  </p:normalViewPr>
  <p:slideViewPr>
    <p:cSldViewPr>
      <p:cViewPr>
        <p:scale>
          <a:sx n="66" d="100"/>
          <a:sy n="66" d="100"/>
        </p:scale>
        <p:origin x="58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zh-CN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F3887894-74FF-4FDE-A8AE-D999076A6D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4FAA42E1-6FA8-4DE9-A288-74DB5E03A66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72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743D2282-BFF1-4F9A-AC9E-B118A9CB4706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21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6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CC0CEC00-E74C-4951-8049-6723BEC2C50E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68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3BA31D32-EB17-49ED-9BCD-D2C7E82D41FF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4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8EF540CD-AFE9-400B-9975-011D42C0BC9B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24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88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DE44BA70-CF3B-4E00-A500-EFDB68B3A8D1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90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86BD1BB3-1EA6-461B-9835-3FC7E06FD5D6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26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801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47A22B6C-6D3D-407D-B9C7-9954790E686D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27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12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142D824B-B8EA-4AF3-B898-DB7BCE17EF10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28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78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2B94ED4D-E8E2-47C9-B1A4-D0ACCEC68C34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29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64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96989E08-3027-494A-9B92-C4995B67EBBB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30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09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A6E948FE-C701-4199-97AD-30ABAD79D1B0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45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665CB9A9-0146-487A-9A36-06BE89EDE49F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31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749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665CB9A9-0146-487A-9A36-06BE89EDE49F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461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C86D3DBA-70FB-439F-9D95-1C9406CE80F8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72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2A1507DF-104E-42F6-B64C-BB376D2C0741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34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81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DED42799-9E7A-453E-B1A5-A161BB64C7D5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427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BC103C99-6E24-4A9F-AD29-F9015FC17F2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36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945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685DB0BD-32CD-4746-BE9D-25ED7DEEB0F5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37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711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6DD3044E-211D-4B3E-B469-DDE0BE7B9378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38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883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7572B333-D855-42E6-92A1-74C019747B26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39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07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98A776AD-4703-4D4C-A2F7-108CF1E135AF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40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8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3338C9C9-9E6C-49DC-BE28-F2ABFFA5B091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14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747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CDD8D432-01F6-41B9-93B0-29A717560466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41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119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03640366-0C0B-49B3-BCF8-7A6613FCBA96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3359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98336B7F-E8F1-4476-8D41-9E39DBD4D594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603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02D4823C-7B7D-4DE5-9957-FDD5CC3B7A07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44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649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D2731C15-3F32-4C8C-BF2D-D3F0186A178F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3912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F1034685-BD82-4EC6-BCF4-99FD0EEB1799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46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105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4ECC1EC6-7A55-4C81-B26F-E6AD2A3EDAE5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47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67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769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0B10FA3B-6657-4A83-8D80-DFC3AA750BA2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48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7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527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7E34723B-C901-49A0-8203-15E85491AB93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49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183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7607A393-6514-4E45-A40C-165752D99FB4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50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65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1F09CD59-7D76-4032-837A-0D83E8D4466D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0242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19680192-8F37-41DC-9167-39BC5C4D0CFE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51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9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256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C4B268B5-473F-4985-8DDD-9F3B84E187ED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52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5299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B332F77D-E9D4-4CDD-8427-DB5621F599AD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53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9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53233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2FE8E752-E2E5-4486-84B8-136BD4AE1AE8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54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1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48402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BD293541-7F9C-4F40-AEAE-4060534E7B1D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810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3A27B579-285A-47E1-80A6-873D7DE7A041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74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E957B938-D6FD-4CFD-BCD6-A6EE215742B4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18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97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98E52225-F673-4AEF-8149-FF59936271E1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19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08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F45DB90A-E800-45B4-9E00-EA9E4364FCA4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lnSpc>
                  <a:spcPct val="93000"/>
                </a:lnSpc>
                <a:buClrTx/>
                <a:buFontTx/>
                <a:buNone/>
              </a:pPr>
              <a:t>20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57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173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18288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1FB7-DA05-4AE0-9E20-71E84221DB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4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213491"/>
            <a:ext cx="9576594" cy="1046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542" y="7006699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173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45720" rIns="45720" anchor="t"/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  <a:lvl2pPr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14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4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45720" tIns="0" rIns="45720" bIns="0" anchor="ctr"/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4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1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6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18288" rIns="18288"/>
          <a:lstStyle>
            <a:lvl1pPr marL="0" indent="0" algn="l">
              <a:buNone/>
              <a:defRPr sz="1543"/>
            </a:lvl1pPr>
            <a:lvl2pPr indent="0" algn="l">
              <a:buNone/>
              <a:defRPr sz="1323"/>
            </a:lvl2pPr>
            <a:lvl3pPr indent="0" algn="l">
              <a:buNone/>
              <a:defRPr sz="1102"/>
            </a:lvl3pPr>
            <a:lvl4pPr indent="0" algn="l">
              <a:buNone/>
              <a:defRPr sz="992"/>
            </a:lvl4pPr>
            <a:lvl5pPr indent="0" algn="l">
              <a:buNone/>
              <a:defRPr sz="99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086"/>
            </a:lvl1pPr>
            <a:lvl2pPr>
              <a:defRPr sz="2866"/>
            </a:lvl2pPr>
            <a:lvl3pPr>
              <a:defRPr sz="2646"/>
            </a:lvl3pPr>
            <a:lvl4pPr>
              <a:defRPr sz="2205"/>
            </a:lvl4pPr>
            <a:lvl5pPr>
              <a:defRPr sz="198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45720" tIns="45720" rIns="45720" bIns="45720" anchor="b"/>
          <a:lstStyle>
            <a:lvl1pPr algn="l">
              <a:buNone/>
              <a:defRPr sz="2205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64008" rIns="45720" bIns="45720" anchor="t"/>
          <a:lstStyle>
            <a:lvl1pPr marL="0" indent="0" algn="l">
              <a:spcBef>
                <a:spcPts val="276"/>
              </a:spcBef>
              <a:buFontTx/>
              <a:buNone/>
              <a:defRPr sz="1433"/>
            </a:lvl1pPr>
            <a:lvl2pPr>
              <a:defRPr sz="1323"/>
            </a:lvl2pPr>
            <a:lvl3pPr>
              <a:defRPr sz="1102"/>
            </a:lvl3pPr>
            <a:lvl4pPr>
              <a:defRPr sz="992"/>
            </a:lvl4pPr>
            <a:lvl5pPr>
              <a:defRPr sz="99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2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5290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anchor="t" compatLnSpc="1"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2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9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94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512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6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4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cheno@sh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4" y="35421"/>
            <a:ext cx="9491592" cy="1427939"/>
          </a:xfrm>
        </p:spPr>
        <p:txBody>
          <a:bodyPr>
            <a:normAutofit/>
          </a:bodyPr>
          <a:lstStyle/>
          <a:p>
            <a:pPr algn="ctr"/>
            <a:r>
              <a:rPr lang="en-GB" sz="5401" dirty="0" smtClean="0"/>
              <a:t>ROS Navigation Stack</a:t>
            </a:r>
            <a:endParaRPr lang="en-GB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655" y="5174911"/>
            <a:ext cx="5515009" cy="2033028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/>
              <a:t>陈</a:t>
            </a:r>
            <a:r>
              <a:rPr lang="zh-CN" altLang="en-US" sz="2400" dirty="0" smtClean="0"/>
              <a:t>灵 </a:t>
            </a:r>
            <a:r>
              <a:rPr lang="en-GB" sz="2400" dirty="0" smtClean="0"/>
              <a:t>Ling </a:t>
            </a:r>
            <a:r>
              <a:rPr lang="en-GB" sz="2400" dirty="0" smtClean="0"/>
              <a:t>Chen ( </a:t>
            </a:r>
            <a:r>
              <a:rPr lang="en-GB" altLang="zh-CN" sz="2400" dirty="0" smtClean="0">
                <a:solidFill>
                  <a:srgbClr val="FF0000"/>
                </a:solidFill>
                <a:hlinkClick r:id="rId2"/>
              </a:rPr>
              <a:t>lcheno@shu.edu.cn</a:t>
            </a:r>
            <a:r>
              <a:rPr lang="en-GB" altLang="zh-CN" sz="2400" dirty="0" smtClean="0">
                <a:solidFill>
                  <a:srgbClr val="FF0000"/>
                </a:solidFill>
              </a:rPr>
              <a:t>  </a:t>
            </a:r>
            <a:r>
              <a:rPr lang="en-GB" altLang="zh-CN" sz="2400" dirty="0" smtClean="0"/>
              <a:t>)</a:t>
            </a:r>
            <a:r>
              <a:rPr lang="en-GB" altLang="zh-CN" sz="2400" dirty="0" smtClean="0">
                <a:solidFill>
                  <a:srgbClr val="FF0000"/>
                </a:solidFill>
              </a:rPr>
              <a:t> </a:t>
            </a:r>
            <a:endParaRPr lang="en-GB" altLang="zh-CN" sz="2400" dirty="0">
              <a:solidFill>
                <a:prstClr val="white"/>
              </a:solidFill>
            </a:endParaRP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From</a:t>
            </a:r>
          </a:p>
          <a:p>
            <a:pPr algn="ctr"/>
            <a:r>
              <a:rPr lang="en-GB" sz="2400" dirty="0" smtClean="0"/>
              <a:t>Shanghai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4226" y="7006698"/>
            <a:ext cx="839964" cy="402483"/>
          </a:xfrm>
        </p:spPr>
        <p:txBody>
          <a:bodyPr/>
          <a:lstStyle/>
          <a:p>
            <a:fld id="{10F21FB7-DA05-4AE0-9E20-71E84221DB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3136" y="6822512"/>
            <a:ext cx="8658348" cy="839964"/>
          </a:xfrm>
          <a:prstGeom prst="rect">
            <a:avLst/>
          </a:prstGeom>
        </p:spPr>
        <p:txBody>
          <a:bodyPr vert="horz" lIns="0" rIns="20159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 fontAlgn="auto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</a:pPr>
            <a:endParaRPr lang="en-GB" sz="2866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5" y="1691605"/>
            <a:ext cx="9193650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52611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Building in Simulator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800" y="971525"/>
            <a:ext cx="9829800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Run </a:t>
            </a:r>
            <a:r>
              <a:rPr lang="en-US" altLang="zh-CN" dirty="0" err="1" smtClean="0">
                <a:ea typeface="宋体" panose="02010600030101010101" pitchFamily="2" charset="-122"/>
              </a:rPr>
              <a:t>gmapping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7557" y="1619597"/>
            <a:ext cx="8368718" cy="1525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gazebo_world.launch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pioneer_robot.launch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gmapping_demo.launch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cmd_vel_publisher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cmd_vel_publisher.launch</a:t>
            </a:r>
            <a:endParaRPr lang="zh-CN" alt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74" y="3419797"/>
            <a:ext cx="7905651" cy="438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52611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Building in Simulator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800" y="971525"/>
            <a:ext cx="9829800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Run </a:t>
            </a:r>
            <a:r>
              <a:rPr lang="en-US" altLang="zh-CN" dirty="0" err="1" smtClean="0">
                <a:ea typeface="宋体" panose="02010600030101010101" pitchFamily="2" charset="-122"/>
              </a:rPr>
              <a:t>gmapping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7557" y="1619597"/>
            <a:ext cx="8368718" cy="1525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gazebo_world.launch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pioneer_robot.launch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gmapping_demo.launch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</a:rPr>
              <a:t>$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roslaunch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cmd_vel_publisher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cmd_vel_publisher.launch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3349126"/>
            <a:ext cx="6311762" cy="41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Building in Simulator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0" y="2038147"/>
            <a:ext cx="856604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15378" y="1565788"/>
            <a:ext cx="2390398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After moving around: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7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Launch File for </a:t>
            </a:r>
            <a:r>
              <a:rPr lang="en-US" altLang="zh-CN" dirty="0" err="1" smtClean="0">
                <a:ea typeface="宋体" panose="02010600030101010101" pitchFamily="2" charset="-122"/>
              </a:rPr>
              <a:t>gmapping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3" y="1554163"/>
            <a:ext cx="87725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757523" y="6400800"/>
            <a:ext cx="7222256" cy="5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check wiki.ros.org/</a:t>
            </a:r>
            <a:r>
              <a:rPr lang="en-US" altLang="zh-CN" sz="2000" dirty="0" err="1">
                <a:solidFill>
                  <a:srgbClr val="000000"/>
                </a:solidFill>
                <a:ea typeface="宋体" panose="02010600030101010101" pitchFamily="2" charset="-122"/>
              </a:rPr>
              <a:t>gmapping</a:t>
            </a: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 for the meaning of each one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882383" y="4021633"/>
            <a:ext cx="2901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Many parameters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6171812" y="2555701"/>
            <a:ext cx="648072" cy="3391298"/>
          </a:xfrm>
          <a:prstGeom prst="rightBrace">
            <a:avLst>
              <a:gd name="adj1" fmla="val 47655"/>
              <a:gd name="adj2" fmla="val 48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1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>
            <a:normAutofit fontScale="90000"/>
          </a:bodyPr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Launch File for cmd_vel_publisher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51075"/>
            <a:ext cx="90614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88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435696" y="98030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Save map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48" y="1323975"/>
            <a:ext cx="10104437" cy="3114905"/>
          </a:xfrm>
        </p:spPr>
        <p:txBody>
          <a:bodyPr/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When the map is finished, save it by using </a:t>
            </a:r>
            <a:r>
              <a:rPr lang="en-US" altLang="zh-CN" dirty="0" err="1" smtClean="0">
                <a:ea typeface="宋体" panose="02010600030101010101" pitchFamily="2" charset="-122"/>
              </a:rPr>
              <a:t>map_server</a:t>
            </a:r>
            <a:r>
              <a:rPr lang="en-US" altLang="zh-CN" dirty="0" smtClean="0">
                <a:ea typeface="宋体" panose="02010600030101010101" pitchFamily="2" charset="-122"/>
              </a:rPr>
              <a:t> package: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r>
              <a:rPr lang="en-US" altLang="zh-CN" dirty="0" err="1" smtClean="0">
                <a:ea typeface="宋体" panose="02010600030101010101" pitchFamily="2" charset="-122"/>
              </a:rPr>
              <a:t>xxxx.pgm</a:t>
            </a:r>
            <a:r>
              <a:rPr lang="en-US" altLang="zh-CN" dirty="0" smtClean="0">
                <a:ea typeface="宋体" panose="02010600030101010101" pitchFamily="2" charset="-122"/>
              </a:rPr>
              <a:t> and </a:t>
            </a:r>
            <a:r>
              <a:rPr lang="en-US" altLang="zh-CN" dirty="0" err="1" smtClean="0">
                <a:ea typeface="宋体" panose="02010600030101010101" pitchFamily="2" charset="-122"/>
              </a:rPr>
              <a:t>xxxx.yaml</a:t>
            </a:r>
            <a:r>
              <a:rPr lang="en-US" altLang="zh-CN" dirty="0" smtClean="0">
                <a:ea typeface="宋体" panose="02010600030101010101" pitchFamily="2" charset="-122"/>
              </a:rPr>
              <a:t> in the directory, and view the map (maze-</a:t>
            </a:r>
            <a:r>
              <a:rPr lang="en-US" altLang="zh-CN" dirty="0" err="1" smtClean="0">
                <a:ea typeface="宋体" panose="02010600030101010101" pitchFamily="2" charset="-122"/>
              </a:rPr>
              <a:t>map.pgm</a:t>
            </a:r>
            <a:r>
              <a:rPr lang="en-US" altLang="zh-CN" dirty="0" smtClean="0">
                <a:ea typeface="宋体" panose="02010600030101010101" pitchFamily="2" charset="-122"/>
              </a:rPr>
              <a:t>) :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4127331"/>
            <a:ext cx="2468562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0" y="4512300"/>
            <a:ext cx="5553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08635" y="7104137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696" y="1915614"/>
            <a:ext cx="8368718" cy="7866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 </a:t>
            </a:r>
            <a:r>
              <a:rPr lang="en-US" altLang="zh-CN" sz="2400" dirty="0" err="1">
                <a:solidFill>
                  <a:schemeClr val="tx1"/>
                </a:solidFill>
              </a:rPr>
              <a:t>rosrun</a:t>
            </a:r>
            <a:r>
              <a:rPr lang="en-US" altLang="zh-CN" sz="2400" dirty="0">
                <a:solidFill>
                  <a:schemeClr val="tx1"/>
                </a:solidFill>
              </a:rPr>
              <a:t>  </a:t>
            </a:r>
            <a:r>
              <a:rPr lang="en-US" altLang="zh-CN" sz="2400" dirty="0" err="1">
                <a:solidFill>
                  <a:schemeClr val="tx1"/>
                </a:solidFill>
              </a:rPr>
              <a:t>map_server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map_saver</a:t>
            </a:r>
            <a:r>
              <a:rPr lang="en-US" altLang="zh-CN" sz="2400" dirty="0">
                <a:solidFill>
                  <a:schemeClr val="tx1"/>
                </a:solidFill>
              </a:rPr>
              <a:t> -f ~/</a:t>
            </a:r>
            <a:r>
              <a:rPr lang="en-US" altLang="zh-CN" sz="2400" dirty="0" err="1">
                <a:solidFill>
                  <a:schemeClr val="tx1"/>
                </a:solidFill>
              </a:rPr>
              <a:t>tutorial_ws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en-US" altLang="zh-CN" sz="2400" dirty="0" err="1">
                <a:solidFill>
                  <a:schemeClr val="tx1"/>
                </a:solidFill>
              </a:rPr>
              <a:t>src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en-US" altLang="zh-CN" sz="2400" dirty="0" err="1">
                <a:solidFill>
                  <a:schemeClr val="tx1"/>
                </a:solidFill>
              </a:rPr>
              <a:t>ros_workshop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/maps</a:t>
            </a:r>
          </a:p>
        </p:txBody>
      </p:sp>
    </p:spTree>
    <p:extLst>
      <p:ext uri="{BB962C8B-B14F-4D97-AF65-F5344CB8AC3E}">
        <p14:creationId xmlns:p14="http://schemas.microsoft.com/office/powerpoint/2010/main" val="47429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359792" y="-10859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YAML File: maze-</a:t>
            </a:r>
            <a:r>
              <a:rPr lang="en-US" altLang="zh-CN" dirty="0" err="1" smtClean="0">
                <a:ea typeface="宋体" panose="02010600030101010101" pitchFamily="2" charset="-122"/>
              </a:rPr>
              <a:t>map.yaml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704" y="3262283"/>
            <a:ext cx="9592075" cy="3744416"/>
          </a:xfrm>
        </p:spPr>
        <p:txBody>
          <a:bodyPr>
            <a:noAutofit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ea typeface="宋体" panose="02010600030101010101" pitchFamily="2" charset="-122"/>
              </a:rPr>
              <a:t>Important fields: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ea typeface="宋体" panose="02010600030101010101" pitchFamily="2" charset="-122"/>
              </a:rPr>
              <a:t>– resolution: Resolution of the map, meters / pixel 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ea typeface="宋体" panose="02010600030101010101" pitchFamily="2" charset="-122"/>
              </a:rPr>
              <a:t>– origin: The 2-D pose of the lower-left pixel in the map as (x, y, yaw)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ea typeface="宋体" panose="02010600030101010101" pitchFamily="2" charset="-122"/>
              </a:rPr>
              <a:t>– 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occupied_thresh</a:t>
            </a:r>
            <a:r>
              <a:rPr lang="en-US" altLang="zh-CN" sz="2400" dirty="0" smtClean="0">
                <a:ea typeface="宋体" panose="02010600030101010101" pitchFamily="2" charset="-122"/>
              </a:rPr>
              <a:t>: Pixels with probability greater than this threshold are considered completely occupied.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ea typeface="宋体" panose="02010600030101010101" pitchFamily="2" charset="-122"/>
              </a:rPr>
              <a:t>– 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free_thresh</a:t>
            </a:r>
            <a:r>
              <a:rPr lang="en-US" altLang="zh-CN" sz="2400" dirty="0" smtClean="0">
                <a:ea typeface="宋体" panose="02010600030101010101" pitchFamily="2" charset="-122"/>
              </a:rPr>
              <a:t>: Pixels with occupancy probability less than this threshold are considered completely free.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824" y="1262186"/>
            <a:ext cx="8368718" cy="2175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</a:rPr>
              <a:t>image</a:t>
            </a:r>
            <a:r>
              <a:rPr lang="en-US" altLang="zh-CN" sz="2400" dirty="0">
                <a:solidFill>
                  <a:schemeClr val="tx1"/>
                </a:solidFill>
              </a:rPr>
              <a:t>: maze-</a:t>
            </a:r>
            <a:r>
              <a:rPr lang="en-US" altLang="zh-CN" sz="2400" dirty="0" err="1">
                <a:solidFill>
                  <a:schemeClr val="tx1"/>
                </a:solidFill>
              </a:rPr>
              <a:t>map.pgm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resolution: 0.050000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origin: [-100.000000, -100.000000, 0.000000]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negate: 0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err="1">
                <a:solidFill>
                  <a:schemeClr val="tx1"/>
                </a:solidFill>
              </a:rPr>
              <a:t>occupied_thresh</a:t>
            </a:r>
            <a:r>
              <a:rPr lang="en-US" altLang="zh-CN" sz="2400" dirty="0">
                <a:solidFill>
                  <a:schemeClr val="tx1"/>
                </a:solidFill>
              </a:rPr>
              <a:t>: 0.65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 err="1">
                <a:solidFill>
                  <a:schemeClr val="tx1"/>
                </a:solidFill>
              </a:rPr>
              <a:t>free_thresh</a:t>
            </a:r>
            <a:r>
              <a:rPr lang="en-US" altLang="zh-CN" sz="2400" dirty="0">
                <a:solidFill>
                  <a:schemeClr val="tx1"/>
                </a:solidFill>
              </a:rPr>
              <a:t>: 0.196</a:t>
            </a:r>
          </a:p>
        </p:txBody>
      </p:sp>
    </p:spTree>
    <p:extLst>
      <p:ext uri="{BB962C8B-B14F-4D97-AF65-F5344CB8AC3E}">
        <p14:creationId xmlns:p14="http://schemas.microsoft.com/office/powerpoint/2010/main" val="3409053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map_server package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81687"/>
            <a:ext cx="9433618" cy="5395738"/>
          </a:xfrm>
        </p:spPr>
        <p:txBody>
          <a:bodyPr>
            <a:noAutofit/>
          </a:bodyPr>
          <a:lstStyle/>
          <a:p>
            <a:pPr indent="-334963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/>
              <a:t>• Tools </a:t>
            </a:r>
            <a:r>
              <a:rPr lang="en-US" altLang="zh-CN" sz="3600" dirty="0" smtClean="0">
                <a:ea typeface="宋体" panose="02010600030101010101" pitchFamily="2" charset="-122"/>
              </a:rPr>
              <a:t>for occupancy grid map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 smtClean="0">
                <a:ea typeface="宋体" panose="02010600030101010101" pitchFamily="2" charset="-122"/>
              </a:rPr>
              <a:t>• Map saving:</a:t>
            </a:r>
          </a:p>
          <a:p>
            <a:pPr lvl="1"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–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map_saver</a:t>
            </a:r>
            <a:r>
              <a:rPr lang="en-US" altLang="zh-CN" sz="3200" dirty="0" smtClean="0">
                <a:ea typeface="宋体" panose="02010600030101010101" pitchFamily="2" charset="-122"/>
              </a:rPr>
              <a:t> node allows dynamically </a:t>
            </a:r>
            <a:r>
              <a:rPr lang="en-US" altLang="zh-CN" sz="3200" dirty="0" smtClean="0">
                <a:ea typeface="宋体" panose="02010600030101010101" pitchFamily="2" charset="-122"/>
              </a:rPr>
              <a:t>generated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>
                <a:ea typeface="宋体" panose="02010600030101010101" pitchFamily="2" charset="-122"/>
              </a:rPr>
              <a:t> </a:t>
            </a:r>
            <a:r>
              <a:rPr lang="en-US" altLang="zh-CN" sz="3200" dirty="0" smtClean="0">
                <a:ea typeface="宋体" panose="02010600030101010101" pitchFamily="2" charset="-122"/>
              </a:rPr>
              <a:t>      </a:t>
            </a:r>
            <a:r>
              <a:rPr lang="en-US" altLang="zh-CN" sz="3600" dirty="0" smtClean="0">
                <a:ea typeface="宋体" panose="02010600030101010101" pitchFamily="2" charset="-122"/>
              </a:rPr>
              <a:t>maps </a:t>
            </a:r>
            <a:r>
              <a:rPr lang="en-US" altLang="zh-CN" sz="3600" dirty="0" smtClean="0">
                <a:ea typeface="宋体" panose="02010600030101010101" pitchFamily="2" charset="-122"/>
              </a:rPr>
              <a:t>to be saved to file.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 smtClean="0">
                <a:ea typeface="宋体" panose="02010600030101010101" pitchFamily="2" charset="-122"/>
              </a:rPr>
              <a:t>• Map loading (will use later) :</a:t>
            </a:r>
          </a:p>
          <a:p>
            <a:pPr lvl="1"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–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map_server</a:t>
            </a:r>
            <a:r>
              <a:rPr lang="en-US" altLang="zh-CN" sz="3200" dirty="0" smtClean="0">
                <a:ea typeface="宋体" panose="02010600030101010101" pitchFamily="2" charset="-122"/>
              </a:rPr>
              <a:t> node offers map data as a </a:t>
            </a:r>
            <a:r>
              <a:rPr lang="en-US" altLang="zh-CN" sz="3200" dirty="0" smtClean="0">
                <a:ea typeface="宋体" panose="02010600030101010101" pitchFamily="2" charset="-122"/>
              </a:rPr>
              <a:t>ROS service </a:t>
            </a:r>
            <a:r>
              <a:rPr lang="en-US" altLang="zh-CN" sz="3200" dirty="0" smtClean="0">
                <a:ea typeface="宋体" panose="02010600030101010101" pitchFamily="2" charset="-122"/>
              </a:rPr>
              <a:t>to load the built map. It also provides </a:t>
            </a:r>
            <a:r>
              <a:rPr lang="en-US" altLang="zh-CN" sz="3200" dirty="0" smtClean="0">
                <a:ea typeface="宋体" panose="02010600030101010101" pitchFamily="2" charset="-122"/>
              </a:rPr>
              <a:t>the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map_saver</a:t>
            </a:r>
            <a:r>
              <a:rPr lang="en-US" altLang="zh-CN" sz="3200" dirty="0" smtClean="0">
                <a:ea typeface="宋体" panose="02010600030101010101" pitchFamily="2" charset="-122"/>
              </a:rPr>
              <a:t> </a:t>
            </a:r>
            <a:r>
              <a:rPr lang="en-US" altLang="zh-CN" sz="3200" dirty="0" smtClean="0">
                <a:ea typeface="宋体" panose="02010600030101010101" pitchFamily="2" charset="-122"/>
              </a:rPr>
              <a:t>command-line utility.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6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270669" y="18097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1450" cy="1075258"/>
          </a:xfrm>
        </p:spPr>
        <p:txBody>
          <a:bodyPr/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Once we have built a map, we can try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autonomous navigation based on it.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108325"/>
            <a:ext cx="758983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7050990" y="2646115"/>
            <a:ext cx="1685552" cy="4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Load the map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14088" y="3154046"/>
            <a:ext cx="1080120" cy="625792"/>
          </a:xfrm>
          <a:prstGeom prst="rect">
            <a:avLst/>
          </a:prstGeom>
          <a:noFill/>
          <a:ln w="5472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561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Loading a Map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1450" cy="4375150"/>
          </a:xfrm>
        </p:spPr>
        <p:txBody>
          <a:bodyPr/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Run the </a:t>
            </a:r>
            <a:r>
              <a:rPr lang="en-US" altLang="zh-CN" dirty="0" err="1" smtClean="0">
                <a:ea typeface="宋体" panose="02010600030101010101" pitchFamily="2" charset="-122"/>
              </a:rPr>
              <a:t>map_server</a:t>
            </a:r>
            <a:r>
              <a:rPr lang="en-US" altLang="zh-CN" dirty="0" smtClean="0">
                <a:ea typeface="宋体" panose="02010600030101010101" pitchFamily="2" charset="-122"/>
              </a:rPr>
              <a:t> node to load the built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by arguments: 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987749"/>
            <a:ext cx="8210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824288"/>
            <a:ext cx="7335838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9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312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/>
              <a:t>Navigation Stack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0667" y="1331565"/>
            <a:ext cx="9575800" cy="5357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4120" rIns="0" bIns="0" anchor="ctr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dirty="0" smtClean="0"/>
              <a:t>• </a:t>
            </a:r>
            <a:r>
              <a:rPr lang="en-US" altLang="zh-CN" sz="3200" dirty="0" smtClean="0"/>
              <a:t>A 2D navigation stack that takes in information from </a:t>
            </a:r>
            <a:r>
              <a:rPr lang="en-US" altLang="zh-CN" sz="3200" dirty="0" err="1" smtClean="0"/>
              <a:t>odometry</a:t>
            </a:r>
            <a:r>
              <a:rPr lang="en-US" altLang="zh-CN" sz="3200" dirty="0" smtClean="0"/>
              <a:t>, sensor streams, and a goal pose and outputs safe velocity commands that are sent to a mobile base.</a:t>
            </a:r>
          </a:p>
          <a:p>
            <a:pPr marL="0" indent="0" defTabSz="914400" fontAlgn="auto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endParaRPr lang="en-US" altLang="zh-CN" sz="3200" dirty="0" smtClean="0"/>
          </a:p>
          <a:p>
            <a:pPr marL="0" indent="0" defTabSz="914400" fontAlgn="auto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144000" algn="l"/>
              </a:tabLst>
            </a:pPr>
            <a:r>
              <a:rPr lang="en-US" altLang="zh-CN" sz="3200" dirty="0" smtClean="0"/>
              <a:t>• The navigation stack can move the robot without problems (such as crashing or getting lost) to another position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2130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1450" cy="4375150"/>
          </a:xfrm>
        </p:spPr>
        <p:txBody>
          <a:bodyPr/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localization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408238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3236" y="2699717"/>
            <a:ext cx="1554162" cy="868363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06630" y="2335410"/>
            <a:ext cx="1554162" cy="868363"/>
          </a:xfrm>
          <a:prstGeom prst="rect">
            <a:avLst/>
          </a:prstGeom>
          <a:noFill/>
          <a:ln w="5472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260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Localization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768" y="1554163"/>
            <a:ext cx="9721650" cy="5452536"/>
          </a:xfrm>
        </p:spPr>
        <p:txBody>
          <a:bodyPr>
            <a:normAutofit lnSpcReduction="10000"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 smtClean="0">
                <a:ea typeface="宋体" panose="02010600030101010101" pitchFamily="2" charset="-122"/>
              </a:rPr>
              <a:t>• Localization is the problem of estimating </a:t>
            </a:r>
            <a:r>
              <a:rPr lang="en-US" altLang="zh-CN" sz="3600" dirty="0" smtClean="0">
                <a:ea typeface="宋体" panose="02010600030101010101" pitchFamily="2" charset="-122"/>
              </a:rPr>
              <a:t>the pose </a:t>
            </a:r>
            <a:r>
              <a:rPr lang="en-US" altLang="zh-CN" sz="3600" dirty="0" smtClean="0">
                <a:ea typeface="宋体" panose="02010600030101010101" pitchFamily="2" charset="-122"/>
              </a:rPr>
              <a:t>of the robot relative to a map</a:t>
            </a:r>
            <a:r>
              <a:rPr lang="en-US" altLang="zh-CN" sz="3600" dirty="0" smtClean="0">
                <a:ea typeface="宋体" panose="02010600030101010101" pitchFamily="2" charset="-122"/>
              </a:rPr>
              <a:t>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3600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 smtClean="0">
                <a:ea typeface="宋体" panose="02010600030101010101" pitchFamily="2" charset="-122"/>
              </a:rPr>
              <a:t>• Localization is not terribly sensitive to </a:t>
            </a:r>
            <a:r>
              <a:rPr lang="en-US" altLang="zh-CN" sz="3600" dirty="0" smtClean="0">
                <a:ea typeface="宋体" panose="02010600030101010101" pitchFamily="2" charset="-122"/>
              </a:rPr>
              <a:t>the exact </a:t>
            </a:r>
            <a:r>
              <a:rPr lang="en-US" altLang="zh-CN" sz="3600" dirty="0" smtClean="0">
                <a:ea typeface="宋体" panose="02010600030101010101" pitchFamily="2" charset="-122"/>
              </a:rPr>
              <a:t>placement of objects so it can </a:t>
            </a:r>
            <a:r>
              <a:rPr lang="en-US" altLang="zh-CN" sz="3600" dirty="0" smtClean="0">
                <a:ea typeface="宋体" panose="02010600030101010101" pitchFamily="2" charset="-122"/>
              </a:rPr>
              <a:t>handle small </a:t>
            </a:r>
            <a:r>
              <a:rPr lang="en-US" altLang="zh-CN" sz="3600" dirty="0" smtClean="0">
                <a:ea typeface="宋体" panose="02010600030101010101" pitchFamily="2" charset="-122"/>
              </a:rPr>
              <a:t>changes to the locations of objects</a:t>
            </a:r>
            <a:r>
              <a:rPr lang="en-US" altLang="zh-CN" sz="3600" dirty="0" smtClean="0">
                <a:ea typeface="宋体" panose="02010600030101010101" pitchFamily="2" charset="-122"/>
              </a:rPr>
              <a:t>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3600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600" dirty="0" smtClean="0">
                <a:ea typeface="宋体" panose="02010600030101010101" pitchFamily="2" charset="-122"/>
              </a:rPr>
              <a:t>• ROS uses the </a:t>
            </a:r>
            <a:r>
              <a:rPr lang="en-US" altLang="zh-CN" sz="36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amcl</a:t>
            </a:r>
            <a:r>
              <a:rPr lang="en-US" altLang="zh-CN" sz="3600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dirty="0" smtClean="0">
                <a:ea typeface="宋体" panose="02010600030101010101" pitchFamily="2" charset="-122"/>
              </a:rPr>
              <a:t>package for localization.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9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amcl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206" y="1440611"/>
            <a:ext cx="9793658" cy="5640707"/>
          </a:xfrm>
        </p:spPr>
        <p:txBody>
          <a:bodyPr>
            <a:normAutofit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err="1" smtClean="0">
                <a:ea typeface="宋体" panose="02010600030101010101" pitchFamily="2" charset="-122"/>
              </a:rPr>
              <a:t>amcl</a:t>
            </a:r>
            <a:r>
              <a:rPr lang="en-US" altLang="zh-CN" dirty="0" smtClean="0">
                <a:ea typeface="宋体" panose="02010600030101010101" pitchFamily="2" charset="-122"/>
              </a:rPr>
              <a:t> is a probabilistic localization system for </a:t>
            </a:r>
            <a:r>
              <a:rPr lang="en-US" altLang="zh-CN" dirty="0" smtClean="0">
                <a:ea typeface="宋体" panose="02010600030101010101" pitchFamily="2" charset="-122"/>
              </a:rPr>
              <a:t>a robot </a:t>
            </a:r>
            <a:r>
              <a:rPr lang="en-US" altLang="zh-CN" dirty="0" smtClean="0">
                <a:ea typeface="宋体" panose="02010600030101010101" pitchFamily="2" charset="-122"/>
              </a:rPr>
              <a:t>moving in 2D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It implements the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adaptive Monte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Carlo localization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approach</a:t>
            </a:r>
            <a:r>
              <a:rPr lang="en-US" altLang="zh-CN" dirty="0" smtClean="0">
                <a:ea typeface="宋体" panose="02010600030101010101" pitchFamily="2" charset="-122"/>
              </a:rPr>
              <a:t>, which uses a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particle filter </a:t>
            </a:r>
            <a:r>
              <a:rPr lang="en-US" altLang="zh-CN" dirty="0" smtClean="0">
                <a:ea typeface="宋体" panose="02010600030101010101" pitchFamily="2" charset="-122"/>
              </a:rPr>
              <a:t>to track the pose of a robot against </a:t>
            </a:r>
            <a:r>
              <a:rPr lang="en-US" altLang="zh-CN" dirty="0" smtClean="0">
                <a:ea typeface="宋体" panose="02010600030101010101" pitchFamily="2" charset="-122"/>
              </a:rPr>
              <a:t>a known </a:t>
            </a:r>
            <a:r>
              <a:rPr lang="en-US" altLang="zh-CN" dirty="0" smtClean="0">
                <a:ea typeface="宋体" panose="02010600030101010101" pitchFamily="2" charset="-122"/>
              </a:rPr>
              <a:t>map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As currently implemented, this node </a:t>
            </a:r>
            <a:r>
              <a:rPr lang="en-US" altLang="zh-CN" dirty="0" smtClean="0">
                <a:ea typeface="宋体" panose="02010600030101010101" pitchFamily="2" charset="-122"/>
              </a:rPr>
              <a:t>works only </a:t>
            </a:r>
            <a:r>
              <a:rPr lang="en-US" altLang="zh-CN" dirty="0" smtClean="0">
                <a:ea typeface="宋体" panose="02010600030101010101" pitchFamily="2" charset="-122"/>
              </a:rPr>
              <a:t>with laser scans and laser maps.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3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Launch for amcl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597024" y="6588149"/>
            <a:ext cx="6611640" cy="8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......</a:t>
            </a:r>
          </a:p>
          <a:p>
            <a:pPr eaLnBrk="1"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check wiki.ros.org/</a:t>
            </a:r>
            <a:r>
              <a:rPr lang="en-US" altLang="zh-CN" sz="2000" dirty="0" err="1">
                <a:solidFill>
                  <a:srgbClr val="000000"/>
                </a:solidFill>
                <a:ea typeface="宋体" panose="02010600030101010101" pitchFamily="2" charset="-122"/>
              </a:rPr>
              <a:t>amcl</a:t>
            </a: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 for the meaning of </a:t>
            </a:r>
            <a:r>
              <a:rPr lang="en-US" altLang="zh-CN" sz="2000" dirty="0" smtClean="0">
                <a:solidFill>
                  <a:srgbClr val="000000"/>
                </a:solidFill>
                <a:ea typeface="宋体" panose="02010600030101010101" pitchFamily="2" charset="-122"/>
              </a:rPr>
              <a:t>each one</a:t>
            </a:r>
            <a:endParaRPr lang="en-US" altLang="zh-CN" sz="20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444352"/>
            <a:ext cx="6058515" cy="52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5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Particle Cloud of amcl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672" y="1834721"/>
            <a:ext cx="9061450" cy="5539754"/>
          </a:xfrm>
        </p:spPr>
        <p:txBody>
          <a:bodyPr>
            <a:normAutofit/>
          </a:bodyPr>
          <a:lstStyle/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smtClean="0">
                <a:ea typeface="宋体" panose="02010600030101010101" pitchFamily="2" charset="-122"/>
              </a:rPr>
              <a:t>The Particle Cloud displays shows the particle </a:t>
            </a:r>
            <a:r>
              <a:rPr lang="en-US" altLang="zh-CN" dirty="0" smtClean="0">
                <a:ea typeface="宋体" panose="02010600030101010101" pitchFamily="2" charset="-122"/>
              </a:rPr>
              <a:t>cloud used </a:t>
            </a:r>
            <a:r>
              <a:rPr lang="en-US" altLang="zh-CN" dirty="0" smtClean="0">
                <a:ea typeface="宋体" panose="02010600030101010101" pitchFamily="2" charset="-122"/>
              </a:rPr>
              <a:t>by the robot's localization system.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spread of the cloud represents the </a:t>
            </a:r>
            <a:r>
              <a:rPr lang="en-US" altLang="zh-CN" dirty="0" smtClean="0">
                <a:ea typeface="宋体" panose="02010600030101010101" pitchFamily="2" charset="-122"/>
              </a:rPr>
              <a:t>localization system's </a:t>
            </a:r>
            <a:r>
              <a:rPr lang="en-US" altLang="zh-CN" dirty="0" smtClean="0">
                <a:ea typeface="宋体" panose="02010600030101010101" pitchFamily="2" charset="-122"/>
              </a:rPr>
              <a:t>uncertainty about the robot's pose.</a:t>
            </a: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As the robot moves about the environment, this </a:t>
            </a:r>
            <a:r>
              <a:rPr lang="en-US" altLang="zh-CN" dirty="0" smtClean="0">
                <a:ea typeface="宋体" panose="02010600030101010101" pitchFamily="2" charset="-122"/>
              </a:rPr>
              <a:t>cloud should </a:t>
            </a:r>
            <a:r>
              <a:rPr lang="en-US" altLang="zh-CN" dirty="0" smtClean="0">
                <a:ea typeface="宋体" panose="02010600030101010101" pitchFamily="2" charset="-122"/>
              </a:rPr>
              <a:t>shrink in size as additional scan data </a:t>
            </a:r>
            <a:r>
              <a:rPr lang="en-US" altLang="zh-CN" dirty="0" smtClean="0">
                <a:ea typeface="宋体" panose="02010600030101010101" pitchFamily="2" charset="-122"/>
              </a:rPr>
              <a:t>allows </a:t>
            </a:r>
            <a:r>
              <a:rPr lang="en-US" altLang="zh-CN" dirty="0" err="1" smtClean="0">
                <a:ea typeface="宋体" panose="02010600030101010101" pitchFamily="2" charset="-122"/>
              </a:rPr>
              <a:t>amcl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to refine its estimate of the robot's position </a:t>
            </a:r>
            <a:r>
              <a:rPr lang="en-US" altLang="zh-CN" dirty="0" smtClean="0">
                <a:ea typeface="宋体" panose="02010600030101010101" pitchFamily="2" charset="-122"/>
              </a:rPr>
              <a:t>and orientation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To watch the particle cloud in </a:t>
            </a:r>
            <a:r>
              <a:rPr lang="en-US" altLang="zh-CN" dirty="0" err="1" smtClean="0">
                <a:ea typeface="宋体" panose="02010600030101010101" pitchFamily="2" charset="-122"/>
              </a:rPr>
              <a:t>rviz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lvl="1"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Click Add ‘Pose Array’ Display</a:t>
            </a:r>
          </a:p>
          <a:p>
            <a:pPr lvl="1"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Set topic name to /</a:t>
            </a:r>
            <a:r>
              <a:rPr lang="en-US" altLang="zh-CN" dirty="0" err="1" smtClean="0">
                <a:ea typeface="宋体" panose="02010600030101010101" pitchFamily="2" charset="-122"/>
              </a:rPr>
              <a:t>particlecloud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1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Using rviz with Navigation Stack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4"/>
            <a:ext cx="9433618" cy="5640707"/>
          </a:xfrm>
        </p:spPr>
        <p:txBody>
          <a:bodyPr>
            <a:normAutofit/>
          </a:bodyPr>
          <a:lstStyle/>
          <a:p>
            <a:pPr indent="-334963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smtClean="0">
                <a:ea typeface="宋体" panose="02010600030101010101" pitchFamily="2" charset="-122"/>
              </a:rPr>
              <a:t>You can setup </a:t>
            </a:r>
            <a:r>
              <a:rPr lang="en-US" altLang="zh-CN" dirty="0" err="1" smtClean="0">
                <a:ea typeface="宋体" panose="02010600030101010101" pitchFamily="2" charset="-122"/>
              </a:rPr>
              <a:t>rviz</a:t>
            </a:r>
            <a:r>
              <a:rPr lang="en-US" altLang="zh-CN" dirty="0" smtClean="0">
                <a:ea typeface="宋体" panose="02010600030101010101" pitchFamily="2" charset="-122"/>
              </a:rPr>
              <a:t> to work with </a:t>
            </a:r>
            <a:r>
              <a:rPr lang="en-US" altLang="zh-CN" dirty="0" smtClean="0">
                <a:ea typeface="宋体" panose="02010600030101010101" pitchFamily="2" charset="-122"/>
              </a:rPr>
              <a:t>the navigation </a:t>
            </a:r>
            <a:r>
              <a:rPr lang="en-US" altLang="zh-CN" dirty="0" smtClean="0">
                <a:ea typeface="宋体" panose="02010600030101010101" pitchFamily="2" charset="-122"/>
              </a:rPr>
              <a:t>stack. This includes</a:t>
            </a:r>
            <a:r>
              <a:rPr lang="en-US" altLang="zh-CN" dirty="0" smtClean="0">
                <a:ea typeface="宋体" panose="02010600030101010101" pitchFamily="2" charset="-122"/>
              </a:rPr>
              <a:t>: 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Setting the pose of the robot for </a:t>
            </a:r>
            <a:r>
              <a:rPr lang="en-US" altLang="zh-CN" dirty="0" smtClean="0">
                <a:ea typeface="宋体" panose="02010600030101010101" pitchFamily="2" charset="-122"/>
              </a:rPr>
              <a:t>a localization </a:t>
            </a:r>
            <a:r>
              <a:rPr lang="en-US" altLang="zh-CN" dirty="0" smtClean="0">
                <a:ea typeface="宋体" panose="02010600030101010101" pitchFamily="2" charset="-122"/>
              </a:rPr>
              <a:t>system like </a:t>
            </a:r>
            <a:r>
              <a:rPr lang="en-US" altLang="zh-CN" dirty="0" err="1" smtClean="0">
                <a:ea typeface="宋体" panose="02010600030101010101" pitchFamily="2" charset="-122"/>
              </a:rPr>
              <a:t>amcl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4963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Displaying all the visualization </a:t>
            </a:r>
            <a:r>
              <a:rPr lang="en-US" altLang="zh-CN" dirty="0" smtClean="0">
                <a:ea typeface="宋体" panose="02010600030101010101" pitchFamily="2" charset="-122"/>
              </a:rPr>
              <a:t>information that </a:t>
            </a:r>
            <a:r>
              <a:rPr lang="en-US" altLang="zh-CN" dirty="0" smtClean="0">
                <a:ea typeface="宋体" panose="02010600030101010101" pitchFamily="2" charset="-122"/>
              </a:rPr>
              <a:t>the navigation stack provides</a:t>
            </a:r>
          </a:p>
          <a:p>
            <a:pPr indent="-334963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Sending goals to the navigation stack </a:t>
            </a:r>
            <a:r>
              <a:rPr lang="en-US" altLang="zh-CN" dirty="0" smtClean="0">
                <a:ea typeface="宋体" panose="02010600030101010101" pitchFamily="2" charset="-122"/>
              </a:rPr>
              <a:t>with </a:t>
            </a:r>
            <a:r>
              <a:rPr lang="en-US" altLang="zh-CN" dirty="0" err="1" smtClean="0">
                <a:ea typeface="宋体" panose="02010600030101010101" pitchFamily="2" charset="-122"/>
              </a:rPr>
              <a:t>rviz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6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Using rviz with Navigation Stack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9" y="1835621"/>
            <a:ext cx="889158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27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Particle Cloud in rviz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2675"/>
            <a:ext cx="4572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78075"/>
            <a:ext cx="4297363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1151880" y="5471160"/>
            <a:ext cx="3216597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without particle cloud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6424833" y="5471160"/>
            <a:ext cx="2863951" cy="3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with particle cloud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585913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5256336" y="1763613"/>
            <a:ext cx="2016224" cy="5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ea typeface="宋体" panose="02010600030101010101" pitchFamily="2" charset="-122"/>
              </a:rPr>
              <a:t>move_base</a:t>
            </a:r>
            <a:endParaRPr lang="en-US" altLang="zh-CN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1569" y="1916649"/>
            <a:ext cx="1554162" cy="868363"/>
          </a:xfrm>
          <a:prstGeom prst="rect">
            <a:avLst/>
          </a:prstGeom>
          <a:noFill/>
          <a:ln w="5472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954963" y="1552342"/>
            <a:ext cx="1554162" cy="868363"/>
          </a:xfrm>
          <a:prstGeom prst="rect">
            <a:avLst/>
          </a:prstGeom>
          <a:noFill/>
          <a:ln w="5472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69592" y="2193925"/>
            <a:ext cx="3614936" cy="2378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474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114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move_base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619597"/>
            <a:ext cx="9061450" cy="5467746"/>
          </a:xfrm>
        </p:spPr>
        <p:txBody>
          <a:bodyPr>
            <a:normAutofit fontScale="92500" lnSpcReduction="10000"/>
          </a:bodyPr>
          <a:lstStyle/>
          <a:p>
            <a:pPr indent="-334963" eaLnBrk="1">
              <a:lnSpc>
                <a:spcPct val="22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</a:t>
            </a:r>
            <a:r>
              <a:rPr lang="en-US" altLang="zh-CN" dirty="0" smtClean="0">
                <a:ea typeface="宋体" panose="02010600030101010101" pitchFamily="2" charset="-122"/>
              </a:rPr>
              <a:t> package lets us move a </a:t>
            </a:r>
            <a:r>
              <a:rPr lang="en-US" altLang="zh-CN" dirty="0" smtClean="0">
                <a:ea typeface="宋体" panose="02010600030101010101" pitchFamily="2" charset="-122"/>
              </a:rPr>
              <a:t>robot to </a:t>
            </a:r>
            <a:r>
              <a:rPr lang="en-US" altLang="zh-CN" dirty="0" smtClean="0">
                <a:ea typeface="宋体" panose="02010600030101010101" pitchFamily="2" charset="-122"/>
              </a:rPr>
              <a:t>desired positions using the navigation stack</a:t>
            </a:r>
          </a:p>
          <a:p>
            <a:pPr indent="-334963" eaLnBrk="1">
              <a:lnSpc>
                <a:spcPct val="22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</a:t>
            </a:r>
            <a:r>
              <a:rPr lang="en-US" altLang="zh-CN" dirty="0" smtClean="0">
                <a:ea typeface="宋体" panose="02010600030101010101" pitchFamily="2" charset="-122"/>
              </a:rPr>
              <a:t> node links together a </a:t>
            </a:r>
            <a:r>
              <a:rPr lang="en-US" altLang="zh-CN" dirty="0" smtClean="0">
                <a:ea typeface="宋体" panose="02010600030101010101" pitchFamily="2" charset="-122"/>
              </a:rPr>
              <a:t>global and </a:t>
            </a:r>
            <a:r>
              <a:rPr lang="en-US" altLang="zh-CN" dirty="0" smtClean="0">
                <a:ea typeface="宋体" panose="02010600030101010101" pitchFamily="2" charset="-122"/>
              </a:rPr>
              <a:t>local planner to accomplish its </a:t>
            </a:r>
            <a:r>
              <a:rPr lang="en-US" altLang="zh-CN" dirty="0" smtClean="0">
                <a:ea typeface="宋体" panose="02010600030101010101" pitchFamily="2" charset="-122"/>
              </a:rPr>
              <a:t>global navigation </a:t>
            </a:r>
            <a:r>
              <a:rPr lang="en-US" altLang="zh-CN" dirty="0" smtClean="0">
                <a:ea typeface="宋体" panose="02010600030101010101" pitchFamily="2" charset="-122"/>
              </a:rPr>
              <a:t>task.</a:t>
            </a:r>
          </a:p>
          <a:p>
            <a:pPr indent="-334963" eaLnBrk="1">
              <a:lnSpc>
                <a:spcPct val="22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</a:t>
            </a:r>
            <a:r>
              <a:rPr lang="en-US" altLang="zh-CN" dirty="0" smtClean="0">
                <a:ea typeface="宋体" panose="02010600030101010101" pitchFamily="2" charset="-122"/>
              </a:rPr>
              <a:t> node may optionally </a:t>
            </a:r>
            <a:r>
              <a:rPr lang="en-US" altLang="zh-CN" dirty="0" smtClean="0">
                <a:ea typeface="宋体" panose="02010600030101010101" pitchFamily="2" charset="-122"/>
              </a:rPr>
              <a:t>perform recovery </a:t>
            </a:r>
            <a:r>
              <a:rPr lang="en-US" altLang="zh-CN" dirty="0" smtClean="0">
                <a:ea typeface="宋体" panose="02010600030101010101" pitchFamily="2" charset="-122"/>
              </a:rPr>
              <a:t>behaviors when the robot </a:t>
            </a:r>
            <a:r>
              <a:rPr lang="en-US" altLang="zh-CN" dirty="0" smtClean="0">
                <a:ea typeface="宋体" panose="02010600030101010101" pitchFamily="2" charset="-122"/>
              </a:rPr>
              <a:t>perceives itself </a:t>
            </a:r>
            <a:r>
              <a:rPr lang="en-US" altLang="zh-CN" dirty="0" smtClean="0">
                <a:ea typeface="宋体" panose="02010600030101010101" pitchFamily="2" charset="-122"/>
              </a:rPr>
              <a:t>as stuck.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0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503238" y="301625"/>
            <a:ext cx="9063037" cy="1254125"/>
          </a:xfrm>
          <a:prstGeom prst="rect">
            <a:avLst/>
          </a:prstGeom>
          <a:ln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12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/>
              <a:t>Navigation Stack Requirements</a:t>
            </a: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776" y="1555750"/>
            <a:ext cx="9566275" cy="4589463"/>
          </a:xfrm>
          <a:prstGeom prst="rect">
            <a:avLst/>
          </a:prstGeom>
          <a:ln/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/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/>
              <a:t>• There are three main hardware requirements:</a:t>
            </a:r>
          </a:p>
          <a:p>
            <a:pPr lvl="1"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smtClean="0"/>
              <a:t>– The navigation stack can only handle a differential drive and holonomic wheeled robots.</a:t>
            </a:r>
          </a:p>
          <a:p>
            <a:pPr lvl="1"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smtClean="0"/>
              <a:t>– A planar laser (or equivalent sensors, Kinect) must be mounted on the mobile base of the robot to create the map and localization </a:t>
            </a:r>
          </a:p>
          <a:p>
            <a:pPr lvl="1"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smtClean="0"/>
              <a:t>– Its performance will be best on robots that are nearly square or circular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6104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Launch File for move_base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743075"/>
            <a:ext cx="79438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7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Launch File for move_base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743075"/>
            <a:ext cx="79438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872" y="2187730"/>
            <a:ext cx="7920880" cy="1296144"/>
          </a:xfrm>
          <a:prstGeom prst="rect">
            <a:avLst/>
          </a:prstGeom>
          <a:solidFill>
            <a:schemeClr val="accent1">
              <a:alpha val="36000"/>
            </a:schemeClr>
          </a:solidFill>
          <a:ln w="5472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60014" y="2660812"/>
            <a:ext cx="1404416" cy="3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b="1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Costmap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02086" y="5045082"/>
            <a:ext cx="7315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There are mainly two modules</a:t>
            </a:r>
          </a:p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– </a:t>
            </a:r>
            <a:r>
              <a:rPr lang="en-US" altLang="zh-CN" sz="2400" dirty="0" err="1">
                <a:solidFill>
                  <a:srgbClr val="000000"/>
                </a:solidFill>
                <a:ea typeface="宋体" panose="02010600030101010101" pitchFamily="2" charset="-122"/>
              </a:rPr>
              <a:t>costmap</a:t>
            </a: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 and planner</a:t>
            </a:r>
          </a:p>
        </p:txBody>
      </p:sp>
    </p:spTree>
    <p:extLst>
      <p:ext uri="{BB962C8B-B14F-4D97-AF65-F5344CB8AC3E}">
        <p14:creationId xmlns:p14="http://schemas.microsoft.com/office/powerpoint/2010/main" val="759628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Launch File for move_base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743075"/>
            <a:ext cx="79438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1002086" y="5045082"/>
            <a:ext cx="7315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There are mainly two modules</a:t>
            </a:r>
          </a:p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– </a:t>
            </a:r>
            <a:r>
              <a:rPr lang="en-US" altLang="zh-CN" sz="2400" dirty="0" err="1">
                <a:solidFill>
                  <a:srgbClr val="000000"/>
                </a:solidFill>
                <a:ea typeface="宋体" panose="02010600030101010101" pitchFamily="2" charset="-122"/>
              </a:rPr>
              <a:t>costmap</a:t>
            </a: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 and planner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872" y="2187730"/>
            <a:ext cx="7920880" cy="1296144"/>
          </a:xfrm>
          <a:prstGeom prst="rect">
            <a:avLst/>
          </a:prstGeom>
          <a:solidFill>
            <a:schemeClr val="accent1">
              <a:alpha val="36000"/>
            </a:schemeClr>
          </a:solidFill>
          <a:ln w="5472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60014" y="2660812"/>
            <a:ext cx="1404416" cy="3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b="1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Costmap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9872" y="3578330"/>
            <a:ext cx="7920880" cy="510077"/>
          </a:xfrm>
          <a:prstGeom prst="rect">
            <a:avLst/>
          </a:prstGeom>
          <a:solidFill>
            <a:schemeClr val="accent4">
              <a:alpha val="36000"/>
            </a:schemeClr>
          </a:solidFill>
          <a:ln w="54720">
            <a:solidFill>
              <a:srgbClr val="0070C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59686" y="3693130"/>
            <a:ext cx="1404416" cy="3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Planner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365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151781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04208" y="1754593"/>
            <a:ext cx="3912254" cy="5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Costmap</a:t>
            </a: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 in </a:t>
            </a:r>
            <a:r>
              <a:rPr lang="en-US" altLang="zh-CN" sz="24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move_base</a:t>
            </a:r>
            <a:endParaRPr lang="en-US" altLang="zh-CN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23344" y="2794718"/>
            <a:ext cx="3614936" cy="2378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38232" y="2985882"/>
            <a:ext cx="1487768" cy="1868324"/>
          </a:xfrm>
          <a:prstGeom prst="rect">
            <a:avLst/>
          </a:prstGeom>
          <a:noFill/>
          <a:ln w="54720">
            <a:solidFill>
              <a:srgbClr val="00B05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2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1570" y="1691605"/>
            <a:ext cx="9361610" cy="4371975"/>
          </a:xfrm>
        </p:spPr>
        <p:txBody>
          <a:bodyPr>
            <a:noAutofit/>
          </a:bodyPr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The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sz="3200" dirty="0" smtClean="0">
                <a:ea typeface="宋体" panose="02010600030101010101" pitchFamily="2" charset="-122"/>
              </a:rPr>
              <a:t> is the data structure </a:t>
            </a:r>
            <a:r>
              <a:rPr lang="en-US" altLang="zh-CN" sz="3200" dirty="0" smtClean="0">
                <a:ea typeface="宋体" panose="02010600030101010101" pitchFamily="2" charset="-122"/>
              </a:rPr>
              <a:t>that  represents </a:t>
            </a:r>
            <a:r>
              <a:rPr lang="en-US" altLang="zh-CN" sz="3200" dirty="0" smtClean="0">
                <a:ea typeface="宋体" panose="02010600030101010101" pitchFamily="2" charset="-122"/>
              </a:rPr>
              <a:t>places that are safe for the robot </a:t>
            </a:r>
            <a:r>
              <a:rPr lang="en-US" altLang="zh-CN" sz="3200" dirty="0" smtClean="0">
                <a:ea typeface="宋体" panose="02010600030101010101" pitchFamily="2" charset="-122"/>
              </a:rPr>
              <a:t>to be </a:t>
            </a:r>
            <a:r>
              <a:rPr lang="en-US" altLang="zh-CN" sz="3200" dirty="0" smtClean="0">
                <a:ea typeface="宋体" panose="02010600030101010101" pitchFamily="2" charset="-122"/>
              </a:rPr>
              <a:t>in a grid of </a:t>
            </a:r>
            <a:r>
              <a:rPr lang="en-US" altLang="zh-CN" sz="3200" dirty="0" smtClean="0">
                <a:ea typeface="宋体" panose="02010600030101010101" pitchFamily="2" charset="-122"/>
              </a:rPr>
              <a:t>cells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3200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Usually, the values in the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sz="3200" dirty="0" smtClean="0">
                <a:ea typeface="宋体" panose="02010600030101010101" pitchFamily="2" charset="-122"/>
              </a:rPr>
              <a:t> are binary</a:t>
            </a:r>
            <a:r>
              <a:rPr lang="en-US" altLang="zh-CN" sz="3200" dirty="0" smtClean="0">
                <a:ea typeface="宋体" panose="02010600030101010101" pitchFamily="2" charset="-122"/>
              </a:rPr>
              <a:t>, representing </a:t>
            </a:r>
            <a:r>
              <a:rPr lang="en-US" altLang="zh-CN" sz="3200" dirty="0" smtClean="0">
                <a:ea typeface="宋体" panose="02010600030101010101" pitchFamily="2" charset="-122"/>
              </a:rPr>
              <a:t>free space or places where </a:t>
            </a:r>
            <a:r>
              <a:rPr lang="en-US" altLang="zh-CN" sz="3200" dirty="0" smtClean="0">
                <a:ea typeface="宋体" panose="02010600030101010101" pitchFamily="2" charset="-122"/>
              </a:rPr>
              <a:t>the robot </a:t>
            </a:r>
            <a:r>
              <a:rPr lang="en-US" altLang="zh-CN" sz="3200" dirty="0" smtClean="0">
                <a:ea typeface="宋体" panose="02010600030101010101" pitchFamily="2" charset="-122"/>
              </a:rPr>
              <a:t>would be in collision.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6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 Types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58275" cy="5467746"/>
          </a:xfrm>
        </p:spPr>
        <p:txBody>
          <a:bodyPr>
            <a:normAutofit/>
          </a:bodyPr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smtClean="0">
                <a:ea typeface="宋体" panose="02010600030101010101" pitchFamily="2" charset="-122"/>
              </a:rPr>
              <a:t>Our robot will move through the map </a:t>
            </a:r>
            <a:r>
              <a:rPr lang="en-US" altLang="zh-CN" dirty="0" smtClean="0">
                <a:ea typeface="宋体" panose="02010600030101010101" pitchFamily="2" charset="-122"/>
              </a:rPr>
              <a:t>using two </a:t>
            </a:r>
            <a:r>
              <a:rPr lang="en-US" altLang="zh-CN" dirty="0" smtClean="0">
                <a:ea typeface="宋体" panose="02010600030101010101" pitchFamily="2" charset="-122"/>
              </a:rPr>
              <a:t>types of navigation—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global and local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global navigation is used to create </a:t>
            </a:r>
            <a:r>
              <a:rPr lang="en-US" altLang="zh-CN" dirty="0" smtClean="0">
                <a:ea typeface="宋体" panose="02010600030101010101" pitchFamily="2" charset="-122"/>
              </a:rPr>
              <a:t>paths for </a:t>
            </a:r>
            <a:r>
              <a:rPr lang="en-US" altLang="zh-CN" dirty="0" smtClean="0">
                <a:ea typeface="宋体" panose="02010600030101010101" pitchFamily="2" charset="-122"/>
              </a:rPr>
              <a:t>a goal in the map or a far-off distance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The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global </a:t>
            </a:r>
            <a:r>
              <a:rPr lang="en-US" altLang="zh-CN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is used for the </a:t>
            </a:r>
            <a:r>
              <a:rPr lang="en-US" altLang="zh-CN" dirty="0" smtClean="0">
                <a:ea typeface="宋体" panose="02010600030101010101" pitchFamily="2" charset="-122"/>
              </a:rPr>
              <a:t>global navigation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local navigation is used to create paths </a:t>
            </a:r>
            <a:r>
              <a:rPr lang="en-US" altLang="zh-CN" dirty="0" smtClean="0">
                <a:ea typeface="宋体" panose="02010600030101010101" pitchFamily="2" charset="-122"/>
              </a:rPr>
              <a:t>in the </a:t>
            </a:r>
            <a:r>
              <a:rPr lang="en-US" altLang="zh-CN" dirty="0" smtClean="0">
                <a:ea typeface="宋体" panose="02010600030101010101" pitchFamily="2" charset="-122"/>
              </a:rPr>
              <a:t>nearby distances and avoid </a:t>
            </a:r>
            <a:r>
              <a:rPr lang="en-US" altLang="zh-CN" dirty="0" smtClean="0">
                <a:ea typeface="宋体" panose="02010600030101010101" pitchFamily="2" charset="-122"/>
              </a:rPr>
              <a:t>obstacles 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</a:t>
            </a:r>
            <a:r>
              <a:rPr lang="en-US" altLang="zh-CN" dirty="0" smtClean="0">
                <a:ea typeface="宋体" panose="02010600030101010101" pitchFamily="2" charset="-122"/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local </a:t>
            </a:r>
            <a:r>
              <a:rPr lang="en-US" altLang="zh-CN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is used for the local navigation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7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 Parameters Files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6"/>
            <a:ext cx="9058275" cy="3019474"/>
          </a:xfrm>
        </p:spPr>
        <p:txBody>
          <a:bodyPr/>
          <a:lstStyle/>
          <a:p>
            <a:pPr marL="421445" indent="-457200"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Configuration of the </a:t>
            </a:r>
            <a:r>
              <a:rPr lang="en-US" altLang="zh-CN" dirty="0" err="1" smtClean="0">
                <a:ea typeface="宋体" panose="02010600030101010101" pitchFamily="2" charset="-122"/>
              </a:rPr>
              <a:t>costmaps</a:t>
            </a:r>
            <a:r>
              <a:rPr lang="en-US" altLang="zh-CN" dirty="0" smtClean="0">
                <a:ea typeface="宋体" panose="02010600030101010101" pitchFamily="2" charset="-122"/>
              </a:rPr>
              <a:t> consists </a:t>
            </a:r>
            <a:r>
              <a:rPr lang="en-US" altLang="zh-CN" dirty="0" smtClean="0">
                <a:ea typeface="宋体" panose="02010600030101010101" pitchFamily="2" charset="-122"/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three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files where we can set up </a:t>
            </a:r>
            <a:r>
              <a:rPr lang="en-US" altLang="zh-CN" dirty="0" smtClean="0">
                <a:ea typeface="宋体" panose="02010600030101010101" pitchFamily="2" charset="-122"/>
              </a:rPr>
              <a:t>different parameters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</a:t>
            </a:r>
            <a:r>
              <a:rPr lang="en-US" altLang="zh-CN" dirty="0" err="1" smtClean="0">
                <a:ea typeface="宋体" panose="02010600030101010101" pitchFamily="2" charset="-122"/>
              </a:rPr>
              <a:t>costmap_common_params.yaml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</a:t>
            </a:r>
            <a:r>
              <a:rPr lang="en-US" altLang="zh-CN" dirty="0" err="1" smtClean="0">
                <a:ea typeface="宋体" panose="02010600030101010101" pitchFamily="2" charset="-122"/>
              </a:rPr>
              <a:t>global_costmap_params.yaml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</a:t>
            </a:r>
            <a:r>
              <a:rPr lang="en-US" altLang="zh-CN" dirty="0" err="1" smtClean="0">
                <a:ea typeface="宋体" panose="02010600030101010101" pitchFamily="2" charset="-122"/>
              </a:rPr>
              <a:t>local_costmap_params.yaml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7" y="4715941"/>
            <a:ext cx="8806226" cy="170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>
            <a:normAutofit fontScale="90000"/>
          </a:bodyPr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costmap_common_params.yaml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1118" y="1691605"/>
            <a:ext cx="8337626" cy="5863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max_obstacle_height</a:t>
            </a:r>
            <a:r>
              <a:rPr lang="en-US" altLang="zh-CN" sz="1900" dirty="0">
                <a:solidFill>
                  <a:schemeClr val="tx1"/>
                </a:solidFill>
              </a:rPr>
              <a:t>: 0.60 # assume something like an arm is mounted on top of </a:t>
            </a:r>
            <a:r>
              <a:rPr lang="en-US" altLang="zh-CN" sz="1900" dirty="0" smtClean="0">
                <a:solidFill>
                  <a:schemeClr val="tx1"/>
                </a:solidFill>
              </a:rPr>
              <a:t>the robot</a:t>
            </a:r>
            <a:endParaRPr lang="en-US" altLang="zh-CN" sz="1900" dirty="0">
              <a:solidFill>
                <a:schemeClr val="tx1"/>
              </a:solidFill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obstacle_range</a:t>
            </a:r>
            <a:r>
              <a:rPr lang="en-US" altLang="zh-CN" sz="1900" dirty="0">
                <a:solidFill>
                  <a:schemeClr val="tx1"/>
                </a:solidFill>
              </a:rPr>
              <a:t>: 2.5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raytrace_range</a:t>
            </a:r>
            <a:r>
              <a:rPr lang="en-US" altLang="zh-CN" sz="1900" dirty="0">
                <a:solidFill>
                  <a:schemeClr val="tx1"/>
                </a:solidFill>
              </a:rPr>
              <a:t>: 3.0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robot_radius</a:t>
            </a:r>
            <a:r>
              <a:rPr lang="en-US" altLang="zh-CN" sz="1900" dirty="0">
                <a:solidFill>
                  <a:schemeClr val="tx1"/>
                </a:solidFill>
              </a:rPr>
              <a:t>: 0.18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inflation_radius</a:t>
            </a:r>
            <a:r>
              <a:rPr lang="en-US" altLang="zh-CN" sz="1900" dirty="0">
                <a:solidFill>
                  <a:schemeClr val="tx1"/>
                </a:solidFill>
              </a:rPr>
              <a:t>: </a:t>
            </a:r>
            <a:r>
              <a:rPr lang="en-US" altLang="zh-CN" sz="1900" dirty="0" smtClean="0">
                <a:solidFill>
                  <a:schemeClr val="tx1"/>
                </a:solidFill>
              </a:rPr>
              <a:t>0.50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1900" dirty="0">
              <a:solidFill>
                <a:schemeClr val="tx1"/>
              </a:solidFill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>
                <a:solidFill>
                  <a:schemeClr val="tx1"/>
                </a:solidFill>
              </a:rPr>
              <a:t># voxel map configuration; z-voxels 0 are filled by bumpers and 1 by laser scan (</a:t>
            </a:r>
            <a:r>
              <a:rPr lang="en-US" altLang="zh-CN" sz="1900" dirty="0" err="1">
                <a:solidFill>
                  <a:schemeClr val="tx1"/>
                </a:solidFill>
              </a:rPr>
              <a:t>kinect</a:t>
            </a:r>
            <a:r>
              <a:rPr lang="en-US" altLang="zh-CN" sz="1900" dirty="0">
                <a:solidFill>
                  <a:schemeClr val="tx1"/>
                </a:solidFill>
              </a:rPr>
              <a:t>)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map_type</a:t>
            </a:r>
            <a:r>
              <a:rPr lang="en-US" altLang="zh-CN" sz="1900" dirty="0">
                <a:solidFill>
                  <a:schemeClr val="tx1"/>
                </a:solidFill>
              </a:rPr>
              <a:t>: voxel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origin_z</a:t>
            </a:r>
            <a:r>
              <a:rPr lang="en-US" altLang="zh-CN" sz="1900" dirty="0">
                <a:solidFill>
                  <a:schemeClr val="tx1"/>
                </a:solidFill>
              </a:rPr>
              <a:t>: 0.0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z_resolution</a:t>
            </a:r>
            <a:r>
              <a:rPr lang="en-US" altLang="zh-CN" sz="1900" dirty="0">
                <a:solidFill>
                  <a:schemeClr val="tx1"/>
                </a:solidFill>
              </a:rPr>
              <a:t>: 0.2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z_voxels</a:t>
            </a:r>
            <a:r>
              <a:rPr lang="en-US" altLang="zh-CN" sz="1900" dirty="0">
                <a:solidFill>
                  <a:schemeClr val="tx1"/>
                </a:solidFill>
              </a:rPr>
              <a:t>: 2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publish_voxel_map</a:t>
            </a:r>
            <a:r>
              <a:rPr lang="en-US" altLang="zh-CN" sz="1900" dirty="0">
                <a:solidFill>
                  <a:schemeClr val="tx1"/>
                </a:solidFill>
              </a:rPr>
              <a:t>: false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observation_sources</a:t>
            </a:r>
            <a:r>
              <a:rPr lang="en-US" altLang="zh-CN" sz="1900" dirty="0">
                <a:solidFill>
                  <a:schemeClr val="tx1"/>
                </a:solidFill>
              </a:rPr>
              <a:t>: scan bump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>
                <a:solidFill>
                  <a:schemeClr val="tx1"/>
                </a:solidFill>
              </a:rPr>
              <a:t>scan: {</a:t>
            </a:r>
            <a:r>
              <a:rPr lang="en-US" altLang="zh-CN" sz="1900" dirty="0" err="1">
                <a:solidFill>
                  <a:schemeClr val="tx1"/>
                </a:solidFill>
              </a:rPr>
              <a:t>data_type</a:t>
            </a:r>
            <a:r>
              <a:rPr lang="en-US" altLang="zh-CN" sz="1900" dirty="0">
                <a:solidFill>
                  <a:schemeClr val="tx1"/>
                </a:solidFill>
              </a:rPr>
              <a:t>: </a:t>
            </a:r>
            <a:r>
              <a:rPr lang="en-US" altLang="zh-CN" sz="1900" dirty="0" err="1">
                <a:solidFill>
                  <a:schemeClr val="tx1"/>
                </a:solidFill>
              </a:rPr>
              <a:t>LaserScan</a:t>
            </a:r>
            <a:r>
              <a:rPr lang="en-US" altLang="zh-CN" sz="1900" dirty="0">
                <a:solidFill>
                  <a:schemeClr val="tx1"/>
                </a:solidFill>
              </a:rPr>
              <a:t>, topic: scan, marking: true, clearing: true,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 err="1">
                <a:solidFill>
                  <a:schemeClr val="tx1"/>
                </a:solidFill>
              </a:rPr>
              <a:t>min_obstacle_height</a:t>
            </a:r>
            <a:r>
              <a:rPr lang="en-US" altLang="zh-CN" sz="1900" dirty="0">
                <a:solidFill>
                  <a:schemeClr val="tx1"/>
                </a:solidFill>
              </a:rPr>
              <a:t>: 0.25, </a:t>
            </a:r>
            <a:r>
              <a:rPr lang="en-US" altLang="zh-CN" sz="1900" dirty="0" err="1">
                <a:solidFill>
                  <a:schemeClr val="tx1"/>
                </a:solidFill>
              </a:rPr>
              <a:t>max_obstacle_height</a:t>
            </a:r>
            <a:r>
              <a:rPr lang="en-US" altLang="zh-CN" sz="1900" dirty="0">
                <a:solidFill>
                  <a:schemeClr val="tx1"/>
                </a:solidFill>
              </a:rPr>
              <a:t>: 0.35}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>
                <a:solidFill>
                  <a:schemeClr val="tx1"/>
                </a:solidFill>
              </a:rPr>
              <a:t>bump: {</a:t>
            </a:r>
            <a:r>
              <a:rPr lang="en-US" altLang="zh-CN" sz="1900" dirty="0" err="1">
                <a:solidFill>
                  <a:schemeClr val="tx1"/>
                </a:solidFill>
              </a:rPr>
              <a:t>data_type</a:t>
            </a:r>
            <a:r>
              <a:rPr lang="en-US" altLang="zh-CN" sz="1900" dirty="0">
                <a:solidFill>
                  <a:schemeClr val="tx1"/>
                </a:solidFill>
              </a:rPr>
              <a:t>: PointCloud2, topic: </a:t>
            </a:r>
            <a:r>
              <a:rPr lang="en-US" altLang="zh-CN" sz="1900" dirty="0" err="1">
                <a:solidFill>
                  <a:schemeClr val="tx1"/>
                </a:solidFill>
              </a:rPr>
              <a:t>mobile_base</a:t>
            </a:r>
            <a:r>
              <a:rPr lang="en-US" altLang="zh-CN" sz="1900" dirty="0">
                <a:solidFill>
                  <a:schemeClr val="tx1"/>
                </a:solidFill>
              </a:rPr>
              <a:t>/sensors/</a:t>
            </a:r>
            <a:r>
              <a:rPr lang="en-US" altLang="zh-CN" sz="1900" dirty="0" err="1">
                <a:solidFill>
                  <a:schemeClr val="tx1"/>
                </a:solidFill>
              </a:rPr>
              <a:t>bumper_pointcloud</a:t>
            </a:r>
            <a:r>
              <a:rPr lang="en-US" altLang="zh-CN" sz="1900" dirty="0">
                <a:solidFill>
                  <a:schemeClr val="tx1"/>
                </a:solidFill>
              </a:rPr>
              <a:t>,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1900" dirty="0">
                <a:solidFill>
                  <a:schemeClr val="tx1"/>
                </a:solidFill>
              </a:rPr>
              <a:t>marking: true, clearing: false, </a:t>
            </a:r>
            <a:r>
              <a:rPr lang="en-US" altLang="zh-CN" sz="1900" dirty="0" err="1">
                <a:solidFill>
                  <a:schemeClr val="tx1"/>
                </a:solidFill>
              </a:rPr>
              <a:t>min_obstacle_height</a:t>
            </a:r>
            <a:r>
              <a:rPr lang="en-US" altLang="zh-CN" sz="1900" dirty="0">
                <a:solidFill>
                  <a:schemeClr val="tx1"/>
                </a:solidFill>
              </a:rPr>
              <a:t>: 0.0, </a:t>
            </a:r>
            <a:r>
              <a:rPr lang="en-US" altLang="zh-CN" sz="1900" dirty="0" err="1">
                <a:solidFill>
                  <a:schemeClr val="tx1"/>
                </a:solidFill>
              </a:rPr>
              <a:t>max_obstacle_height</a:t>
            </a:r>
            <a:r>
              <a:rPr lang="en-US" altLang="zh-CN" sz="1900" dirty="0">
                <a:solidFill>
                  <a:schemeClr val="tx1"/>
                </a:solidFill>
              </a:rPr>
              <a:t>: 0.15}</a:t>
            </a:r>
          </a:p>
        </p:txBody>
      </p:sp>
    </p:spTree>
    <p:extLst>
      <p:ext uri="{BB962C8B-B14F-4D97-AF65-F5344CB8AC3E}">
        <p14:creationId xmlns:p14="http://schemas.microsoft.com/office/powerpoint/2010/main" val="330601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global_costmap_params.yaml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816" y="2267669"/>
            <a:ext cx="8160726" cy="29276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global_costmap</a:t>
            </a:r>
            <a:r>
              <a:rPr lang="en-US" altLang="zh-CN" sz="2800" dirty="0">
                <a:solidFill>
                  <a:schemeClr val="tx1"/>
                </a:solidFill>
              </a:rPr>
              <a:t>: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global_frame</a:t>
            </a:r>
            <a:r>
              <a:rPr lang="en-US" altLang="zh-CN" sz="2800" dirty="0">
                <a:solidFill>
                  <a:schemeClr val="tx1"/>
                </a:solidFill>
              </a:rPr>
              <a:t>: /map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robot_base_frame</a:t>
            </a:r>
            <a:r>
              <a:rPr lang="en-US" altLang="zh-CN" sz="2800" dirty="0">
                <a:solidFill>
                  <a:schemeClr val="tx1"/>
                </a:solidFill>
              </a:rPr>
              <a:t>: </a:t>
            </a:r>
            <a:r>
              <a:rPr lang="en-US" altLang="zh-CN" sz="2800" dirty="0" smtClean="0">
                <a:solidFill>
                  <a:schemeClr val="tx1"/>
                </a:solidFill>
              </a:rPr>
              <a:t>/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base_link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update_frequency</a:t>
            </a:r>
            <a:r>
              <a:rPr lang="en-US" altLang="zh-CN" sz="2800" dirty="0">
                <a:solidFill>
                  <a:schemeClr val="tx1"/>
                </a:solidFill>
              </a:rPr>
              <a:t>: 1.0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publish_frequency</a:t>
            </a:r>
            <a:r>
              <a:rPr lang="en-US" altLang="zh-CN" sz="2800" dirty="0">
                <a:solidFill>
                  <a:schemeClr val="tx1"/>
                </a:solidFill>
              </a:rPr>
              <a:t>: 0.5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static_map</a:t>
            </a:r>
            <a:r>
              <a:rPr lang="en-US" altLang="zh-CN" sz="2800" dirty="0">
                <a:solidFill>
                  <a:schemeClr val="tx1"/>
                </a:solidFill>
              </a:rPr>
              <a:t>: true</a:t>
            </a:r>
          </a:p>
          <a:p>
            <a:pPr lvl="1"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transform_tolerance</a:t>
            </a:r>
            <a:r>
              <a:rPr lang="en-US" altLang="zh-CN" sz="2800" dirty="0">
                <a:solidFill>
                  <a:schemeClr val="tx1"/>
                </a:solidFill>
              </a:rPr>
              <a:t>: 0.5</a:t>
            </a:r>
          </a:p>
        </p:txBody>
      </p:sp>
    </p:spTree>
    <p:extLst>
      <p:ext uri="{BB962C8B-B14F-4D97-AF65-F5344CB8AC3E}">
        <p14:creationId xmlns:p14="http://schemas.microsoft.com/office/powerpoint/2010/main" val="1006623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local_costmap_params.yaml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600" y="2026588"/>
            <a:ext cx="8160726" cy="4547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local_costmap</a:t>
            </a:r>
            <a:r>
              <a:rPr lang="en-US" altLang="zh-CN" sz="2800" dirty="0">
                <a:solidFill>
                  <a:schemeClr val="tx1"/>
                </a:solidFill>
              </a:rPr>
              <a:t>: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global_frame</a:t>
            </a:r>
            <a:r>
              <a:rPr lang="en-US" altLang="zh-CN" sz="2800" dirty="0">
                <a:solidFill>
                  <a:schemeClr val="tx1"/>
                </a:solidFill>
              </a:rPr>
              <a:t>: /map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robot_base_frame</a:t>
            </a:r>
            <a:r>
              <a:rPr lang="en-US" altLang="zh-CN" sz="2800" dirty="0">
                <a:solidFill>
                  <a:schemeClr val="tx1"/>
                </a:solidFill>
              </a:rPr>
              <a:t>: /</a:t>
            </a:r>
            <a:r>
              <a:rPr lang="en-US" altLang="zh-CN" sz="2800" dirty="0" err="1">
                <a:solidFill>
                  <a:schemeClr val="tx1"/>
                </a:solidFill>
              </a:rPr>
              <a:t>base_footprint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update_frequency</a:t>
            </a:r>
            <a:r>
              <a:rPr lang="en-US" altLang="zh-CN" sz="2800" dirty="0">
                <a:solidFill>
                  <a:schemeClr val="tx1"/>
                </a:solidFill>
              </a:rPr>
              <a:t>: 5.0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publish_frequency</a:t>
            </a:r>
            <a:r>
              <a:rPr lang="en-US" altLang="zh-CN" sz="2800" dirty="0">
                <a:solidFill>
                  <a:schemeClr val="tx1"/>
                </a:solidFill>
              </a:rPr>
              <a:t>: 2.0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static_map</a:t>
            </a:r>
            <a:r>
              <a:rPr lang="en-US" altLang="zh-CN" sz="2800" dirty="0">
                <a:solidFill>
                  <a:schemeClr val="tx1"/>
                </a:solidFill>
              </a:rPr>
              <a:t>: false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rolling_window</a:t>
            </a:r>
            <a:r>
              <a:rPr lang="en-US" altLang="zh-CN" sz="2800" dirty="0">
                <a:solidFill>
                  <a:schemeClr val="tx1"/>
                </a:solidFill>
              </a:rPr>
              <a:t>: true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>
                <a:solidFill>
                  <a:schemeClr val="tx1"/>
                </a:solidFill>
              </a:rPr>
              <a:t>width: 4.0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>
                <a:solidFill>
                  <a:schemeClr val="tx1"/>
                </a:solidFill>
              </a:rPr>
              <a:t>height: 4.0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>
                <a:solidFill>
                  <a:schemeClr val="tx1"/>
                </a:solidFill>
              </a:rPr>
              <a:t>resolution: 0.05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err="1">
                <a:solidFill>
                  <a:schemeClr val="tx1"/>
                </a:solidFill>
              </a:rPr>
              <a:t>transform_tolerance</a:t>
            </a:r>
            <a:r>
              <a:rPr lang="en-US" altLang="zh-CN" sz="2800" dirty="0">
                <a:solidFill>
                  <a:schemeClr val="tx1"/>
                </a:solidFill>
              </a:rPr>
              <a:t>: 0.5</a:t>
            </a:r>
          </a:p>
        </p:txBody>
      </p:sp>
    </p:spTree>
    <p:extLst>
      <p:ext uri="{BB962C8B-B14F-4D97-AF65-F5344CB8AC3E}">
        <p14:creationId xmlns:p14="http://schemas.microsoft.com/office/powerpoint/2010/main" val="4065512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" y="1675221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51750" y="6218238"/>
            <a:ext cx="1857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courtesy of ROS</a:t>
            </a:r>
          </a:p>
        </p:txBody>
      </p:sp>
    </p:spTree>
    <p:extLst>
      <p:ext uri="{BB962C8B-B14F-4D97-AF65-F5344CB8AC3E}">
        <p14:creationId xmlns:p14="http://schemas.microsoft.com/office/powerpoint/2010/main" val="16118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 in rviz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217594" cy="4371975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To see the 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ea typeface="宋体" panose="02010600030101010101" pitchFamily="2" charset="-122"/>
              </a:rPr>
              <a:t> in </a:t>
            </a:r>
            <a:r>
              <a:rPr lang="en-US" altLang="zh-CN" dirty="0" err="1" smtClean="0">
                <a:ea typeface="宋体" panose="02010600030101010101" pitchFamily="2" charset="-122"/>
              </a:rPr>
              <a:t>rviz</a:t>
            </a:r>
            <a:r>
              <a:rPr lang="en-US" altLang="zh-CN" dirty="0" smtClean="0">
                <a:ea typeface="宋体" panose="02010600030101010101" pitchFamily="2" charset="-122"/>
              </a:rPr>
              <a:t> add a Map </a:t>
            </a:r>
            <a:r>
              <a:rPr lang="en-US" altLang="zh-CN" dirty="0" smtClean="0">
                <a:ea typeface="宋体" panose="02010600030101010101" pitchFamily="2" charset="-122"/>
              </a:rPr>
              <a:t>display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To see the local 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ea typeface="宋体" panose="02010600030101010101" pitchFamily="2" charset="-122"/>
              </a:rPr>
              <a:t> set the topic to: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local_costmap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To see the global 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ea typeface="宋体" panose="02010600030101010101" pitchFamily="2" charset="-122"/>
              </a:rPr>
              <a:t> set the topic to: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global_costmap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 in rviz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50988"/>
            <a:ext cx="4022725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550988"/>
            <a:ext cx="420687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457200" y="6308725"/>
            <a:ext cx="37496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Without global costmap</a:t>
            </a: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6035675" y="6308725"/>
            <a:ext cx="2468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With global costmap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0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Costmap in rviz</a:t>
            </a: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431800" y="5075981"/>
            <a:ext cx="216024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Without </a:t>
            </a:r>
            <a:r>
              <a:rPr lang="en-US" altLang="zh-CN" dirty="0" smtClean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ea typeface="宋体" panose="02010600030101010101" pitchFamily="2" charset="-122"/>
              </a:rPr>
              <a:t>costmap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7272560" y="5075981"/>
            <a:ext cx="2232248" cy="2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With </a:t>
            </a:r>
            <a:r>
              <a:rPr lang="en-US" altLang="zh-CN" dirty="0" smtClean="0">
                <a:solidFill>
                  <a:srgbClr val="000000"/>
                </a:solidFill>
                <a:ea typeface="宋体" panose="02010600030101010101" pitchFamily="2" charset="-122"/>
              </a:rPr>
              <a:t>local </a:t>
            </a:r>
            <a:r>
              <a:rPr lang="en-US" altLang="zh-CN" dirty="0" err="1" smtClean="0">
                <a:solidFill>
                  <a:srgbClr val="000000"/>
                </a:solidFill>
                <a:ea typeface="宋体" panose="02010600030101010101" pitchFamily="2" charset="-122"/>
              </a:rPr>
              <a:t>costmap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1054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428884"/>
            <a:ext cx="2952328" cy="250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90" y="2428884"/>
            <a:ext cx="2863558" cy="24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2428885"/>
            <a:ext cx="3266682" cy="24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56917" y="5055926"/>
            <a:ext cx="2363515" cy="4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宋体" panose="02010600030101010101" pitchFamily="2" charset="-122"/>
              </a:rPr>
              <a:t>With global  </a:t>
            </a:r>
            <a:r>
              <a:rPr lang="en-US" altLang="zh-CN" dirty="0" err="1" smtClean="0">
                <a:solidFill>
                  <a:srgbClr val="000000"/>
                </a:solidFill>
                <a:ea typeface="宋体" panose="02010600030101010101" pitchFamily="2" charset="-122"/>
              </a:rPr>
              <a:t>costmap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315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6225"/>
            <a:ext cx="9058275" cy="1300163"/>
          </a:xfrm>
        </p:spPr>
        <p:txBody>
          <a:bodyPr>
            <a:normAutofit/>
          </a:bodyPr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ROS Navigation </a:t>
            </a:r>
            <a:r>
              <a:rPr lang="en-US" altLang="zh-CN" dirty="0" smtClean="0">
                <a:ea typeface="宋体" panose="02010600030101010101" pitchFamily="2" charset="-122"/>
              </a:rPr>
              <a:t>Stack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95797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8144" y="3190665"/>
            <a:ext cx="1368152" cy="1796316"/>
          </a:xfrm>
          <a:prstGeom prst="rect">
            <a:avLst/>
          </a:prstGeom>
          <a:noFill/>
          <a:ln w="54720">
            <a:solidFill>
              <a:srgbClr val="00B05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4048" y="1906812"/>
            <a:ext cx="3217547" cy="43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planner in </a:t>
            </a:r>
            <a:r>
              <a:rPr lang="en-US" altLang="zh-CN" sz="2400" dirty="0" err="1">
                <a:solidFill>
                  <a:srgbClr val="FF0000"/>
                </a:solidFill>
              </a:rPr>
              <a:t>move_base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8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Planner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9" y="1768475"/>
            <a:ext cx="9433618" cy="4371975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</a:t>
            </a:r>
            <a:r>
              <a:rPr lang="en-US" altLang="zh-CN" dirty="0" smtClean="0">
                <a:ea typeface="宋体" panose="02010600030101010101" pitchFamily="2" charset="-122"/>
              </a:rPr>
              <a:t> node links together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global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and local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planners to accomplish its </a:t>
            </a:r>
            <a:r>
              <a:rPr lang="en-US" altLang="zh-CN" dirty="0" smtClean="0">
                <a:ea typeface="宋体" panose="02010600030101010101" pitchFamily="2" charset="-122"/>
              </a:rPr>
              <a:t>global navigation </a:t>
            </a:r>
            <a:r>
              <a:rPr lang="en-US" altLang="zh-CN" dirty="0" smtClean="0">
                <a:ea typeface="宋体" panose="02010600030101010101" pitchFamily="2" charset="-122"/>
              </a:rPr>
              <a:t>task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Global planner: </a:t>
            </a:r>
            <a:r>
              <a:rPr lang="en-US" altLang="zh-CN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navfn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package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Local planner: </a:t>
            </a:r>
            <a:r>
              <a:rPr lang="en-US" altLang="zh-CN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base_local_planner</a:t>
            </a:r>
            <a:r>
              <a:rPr lang="en-US" altLang="zh-CN" dirty="0" smtClean="0">
                <a:ea typeface="宋体" panose="02010600030101010101" pitchFamily="2" charset="-122"/>
              </a:rPr>
              <a:t> package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Global Planner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58275" cy="4371975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global plan is computed before the </a:t>
            </a:r>
            <a:r>
              <a:rPr lang="en-US" altLang="zh-CN" dirty="0" smtClean="0">
                <a:ea typeface="宋体" panose="02010600030101010101" pitchFamily="2" charset="-122"/>
              </a:rPr>
              <a:t>robot starts </a:t>
            </a:r>
            <a:r>
              <a:rPr lang="en-US" altLang="zh-CN" dirty="0" smtClean="0">
                <a:ea typeface="宋体" panose="02010600030101010101" pitchFamily="2" charset="-122"/>
              </a:rPr>
              <a:t>moving toward the next </a:t>
            </a:r>
            <a:r>
              <a:rPr lang="en-US" altLang="zh-CN" dirty="0" smtClean="0">
                <a:ea typeface="宋体" panose="02010600030101010101" pitchFamily="2" charset="-122"/>
              </a:rPr>
              <a:t>destination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planner assumes a circular robot </a:t>
            </a:r>
            <a:r>
              <a:rPr lang="en-US" altLang="zh-CN" dirty="0" smtClean="0">
                <a:ea typeface="宋体" panose="02010600030101010101" pitchFamily="2" charset="-122"/>
              </a:rPr>
              <a:t>and operates </a:t>
            </a:r>
            <a:r>
              <a:rPr lang="en-US" altLang="zh-CN" dirty="0" smtClean="0">
                <a:ea typeface="宋体" panose="02010600030101010101" pitchFamily="2" charset="-122"/>
              </a:rPr>
              <a:t>on a </a:t>
            </a:r>
            <a:r>
              <a:rPr lang="en-US" altLang="zh-CN" dirty="0" err="1" smtClean="0">
                <a:ea typeface="宋体" panose="02010600030101010101" pitchFamily="2" charset="-122"/>
              </a:rPr>
              <a:t>costmap</a:t>
            </a:r>
            <a:r>
              <a:rPr lang="en-US" altLang="zh-CN" dirty="0" smtClean="0">
                <a:ea typeface="宋体" panose="02010600030101010101" pitchFamily="2" charset="-122"/>
              </a:rPr>
              <a:t> to find a minimum </a:t>
            </a:r>
            <a:r>
              <a:rPr lang="en-US" altLang="zh-CN" dirty="0" smtClean="0">
                <a:ea typeface="宋体" panose="02010600030101010101" pitchFamily="2" charset="-122"/>
              </a:rPr>
              <a:t>cost plan </a:t>
            </a:r>
            <a:r>
              <a:rPr lang="en-US" altLang="zh-CN" dirty="0" smtClean="0">
                <a:ea typeface="宋体" panose="02010600030101010101" pitchFamily="2" charset="-122"/>
              </a:rPr>
              <a:t>from a start point to an end point in </a:t>
            </a:r>
            <a:r>
              <a:rPr lang="en-US" altLang="zh-CN" dirty="0" smtClean="0">
                <a:ea typeface="宋体" panose="02010600030101010101" pitchFamily="2" charset="-122"/>
              </a:rPr>
              <a:t>a grid.</a:t>
            </a: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8138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navigation function is computed </a:t>
            </a:r>
            <a:r>
              <a:rPr lang="en-US" altLang="zh-CN" dirty="0" smtClean="0">
                <a:ea typeface="宋体" panose="02010600030101010101" pitchFamily="2" charset="-122"/>
              </a:rPr>
              <a:t>using </a:t>
            </a:r>
            <a:r>
              <a:rPr lang="en-US" altLang="zh-CN" dirty="0" err="1" smtClean="0">
                <a:ea typeface="宋体" panose="02010600030101010101" pitchFamily="2" charset="-122"/>
              </a:rPr>
              <a:t>Dijkstra's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algorithm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75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Navfn Published Topics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58275" cy="4371975"/>
          </a:xfrm>
        </p:spPr>
        <p:txBody>
          <a:bodyPr>
            <a:normAutofit/>
          </a:bodyPr>
          <a:lstStyle/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• </a:t>
            </a:r>
            <a:r>
              <a:rPr lang="en-US" altLang="zh-CN" sz="28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navfn</a:t>
            </a:r>
            <a:r>
              <a:rPr lang="en-US" altLang="zh-CN" sz="2800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</a:rPr>
              <a:t>package provides a fast </a:t>
            </a:r>
            <a:r>
              <a:rPr lang="en-US" altLang="zh-CN" sz="2800" dirty="0" smtClean="0">
                <a:ea typeface="宋体" panose="02010600030101010101" pitchFamily="2" charset="-122"/>
              </a:rPr>
              <a:t>interpolated navigation </a:t>
            </a:r>
            <a:r>
              <a:rPr lang="en-US" altLang="zh-CN" sz="2800" dirty="0" smtClean="0">
                <a:ea typeface="宋体" panose="02010600030101010101" pitchFamily="2" charset="-122"/>
              </a:rPr>
              <a:t>function that can be used to </a:t>
            </a:r>
            <a:r>
              <a:rPr lang="en-US" altLang="zh-CN" sz="2800" dirty="0" smtClean="0">
                <a:ea typeface="宋体" panose="02010600030101010101" pitchFamily="2" charset="-122"/>
              </a:rPr>
              <a:t>create plans </a:t>
            </a:r>
            <a:r>
              <a:rPr lang="en-US" altLang="zh-CN" sz="2800" dirty="0" smtClean="0">
                <a:ea typeface="宋体" panose="02010600030101010101" pitchFamily="2" charset="-122"/>
              </a:rPr>
              <a:t>for a mobile base</a:t>
            </a:r>
            <a:r>
              <a:rPr lang="en-US" altLang="zh-CN" sz="2800" dirty="0" smtClean="0">
                <a:ea typeface="宋体" panose="02010600030101010101" pitchFamily="2" charset="-122"/>
              </a:rPr>
              <a:t>.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• The last plan computed by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navfn</a:t>
            </a:r>
            <a:r>
              <a:rPr lang="en-US" altLang="zh-CN" sz="2800" dirty="0" smtClean="0">
                <a:ea typeface="宋体" panose="02010600030101010101" pitchFamily="2" charset="-122"/>
              </a:rPr>
              <a:t> is </a:t>
            </a:r>
            <a:r>
              <a:rPr lang="en-US" altLang="zh-CN" sz="2800" dirty="0" smtClean="0">
                <a:ea typeface="宋体" panose="02010600030101010101" pitchFamily="2" charset="-122"/>
              </a:rPr>
              <a:t>published  on </a:t>
            </a:r>
            <a:r>
              <a:rPr lang="en-US" altLang="zh-CN" sz="2800" dirty="0" smtClean="0">
                <a:ea typeface="宋体" panose="02010600030101010101" pitchFamily="2" charset="-122"/>
              </a:rPr>
              <a:t>the topic /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sz="2800" dirty="0" smtClean="0">
                <a:ea typeface="宋体" panose="02010600030101010101" pitchFamily="2" charset="-122"/>
              </a:rPr>
              <a:t>/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NavfnROS</a:t>
            </a:r>
            <a:r>
              <a:rPr lang="en-US" altLang="zh-CN" sz="2800" dirty="0" smtClean="0">
                <a:ea typeface="宋体" panose="02010600030101010101" pitchFamily="2" charset="-122"/>
              </a:rPr>
              <a:t>/plan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everytime</a:t>
            </a:r>
            <a:r>
              <a:rPr lang="en-US" altLang="zh-CN" sz="2800" dirty="0" smtClean="0"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</a:rPr>
              <a:t>the planner computes a new path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1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Local Planner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567233"/>
            <a:ext cx="9056687" cy="5640707"/>
          </a:xfrm>
        </p:spPr>
        <p:txBody>
          <a:bodyPr>
            <a:normAutofit lnSpcReduction="10000"/>
          </a:bodyPr>
          <a:lstStyle/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smtClean="0">
                <a:ea typeface="宋体" panose="02010600030101010101" pitchFamily="2" charset="-122"/>
              </a:rPr>
              <a:t>The local planner monitors incoming sensor </a:t>
            </a:r>
            <a:r>
              <a:rPr lang="en-US" altLang="zh-CN" dirty="0" smtClean="0">
                <a:ea typeface="宋体" panose="02010600030101010101" pitchFamily="2" charset="-122"/>
              </a:rPr>
              <a:t>data and </a:t>
            </a:r>
            <a:r>
              <a:rPr lang="en-US" altLang="zh-CN" dirty="0" smtClean="0">
                <a:ea typeface="宋体" panose="02010600030101010101" pitchFamily="2" charset="-122"/>
              </a:rPr>
              <a:t>chooses appropriate linear and </a:t>
            </a:r>
            <a:r>
              <a:rPr lang="en-US" altLang="zh-CN" dirty="0" smtClean="0">
                <a:ea typeface="宋体" panose="02010600030101010101" pitchFamily="2" charset="-122"/>
              </a:rPr>
              <a:t>angular velocities </a:t>
            </a:r>
            <a:r>
              <a:rPr lang="en-US" altLang="zh-CN" dirty="0" smtClean="0">
                <a:ea typeface="宋体" panose="02010600030101010101" pitchFamily="2" charset="-122"/>
              </a:rPr>
              <a:t>for the robot to traverse the </a:t>
            </a:r>
            <a:r>
              <a:rPr lang="en-US" altLang="zh-CN" dirty="0" smtClean="0">
                <a:ea typeface="宋体" panose="02010600030101010101" pitchFamily="2" charset="-122"/>
              </a:rPr>
              <a:t>current segment </a:t>
            </a:r>
            <a:r>
              <a:rPr lang="en-US" altLang="zh-CN" dirty="0" smtClean="0">
                <a:ea typeface="宋体" panose="02010600030101010101" pitchFamily="2" charset="-122"/>
              </a:rPr>
              <a:t>of the global path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</a:t>
            </a:r>
            <a:r>
              <a:rPr lang="en-US" altLang="zh-CN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base_local_planner</a:t>
            </a:r>
            <a:r>
              <a:rPr lang="en-US" altLang="zh-CN" dirty="0" smtClean="0">
                <a:ea typeface="宋体" panose="02010600030101010101" pitchFamily="2" charset="-122"/>
              </a:rPr>
              <a:t> combines </a:t>
            </a:r>
            <a:r>
              <a:rPr lang="en-US" altLang="zh-CN" dirty="0" err="1" smtClean="0">
                <a:ea typeface="宋体" panose="02010600030101010101" pitchFamily="2" charset="-122"/>
              </a:rPr>
              <a:t>odometry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a typeface="宋体" panose="02010600030101010101" pitchFamily="2" charset="-122"/>
              </a:rPr>
              <a:t>data with </a:t>
            </a:r>
            <a:r>
              <a:rPr lang="en-US" altLang="zh-CN" dirty="0" smtClean="0">
                <a:ea typeface="宋体" panose="02010600030101010101" pitchFamily="2" charset="-122"/>
              </a:rPr>
              <a:t>both global and local </a:t>
            </a:r>
            <a:r>
              <a:rPr lang="en-US" altLang="zh-CN" dirty="0" err="1" smtClean="0">
                <a:ea typeface="宋体" panose="02010600030101010101" pitchFamily="2" charset="-122"/>
              </a:rPr>
              <a:t>costmaps</a:t>
            </a:r>
            <a:r>
              <a:rPr lang="en-US" altLang="zh-CN" dirty="0" smtClean="0">
                <a:ea typeface="宋体" panose="02010600030101010101" pitchFamily="2" charset="-122"/>
              </a:rPr>
              <a:t> to select </a:t>
            </a:r>
            <a:r>
              <a:rPr lang="en-US" altLang="zh-CN" dirty="0" smtClean="0">
                <a:ea typeface="宋体" panose="02010600030101010101" pitchFamily="2" charset="-122"/>
              </a:rPr>
              <a:t>a path </a:t>
            </a:r>
            <a:r>
              <a:rPr lang="en-US" altLang="zh-CN" dirty="0" smtClean="0">
                <a:ea typeface="宋体" panose="02010600030101010101" pitchFamily="2" charset="-122"/>
              </a:rPr>
              <a:t>for the robot to </a:t>
            </a:r>
            <a:r>
              <a:rPr lang="en-US" altLang="zh-CN" dirty="0" smtClean="0">
                <a:ea typeface="宋体" panose="02010600030101010101" pitchFamily="2" charset="-122"/>
              </a:rPr>
              <a:t>follow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The base local planner can re-compute </a:t>
            </a:r>
            <a:r>
              <a:rPr lang="en-US" altLang="zh-CN" dirty="0" smtClean="0">
                <a:ea typeface="宋体" panose="02010600030101010101" pitchFamily="2" charset="-122"/>
              </a:rPr>
              <a:t>the robot's </a:t>
            </a:r>
            <a:r>
              <a:rPr lang="en-US" altLang="zh-CN" dirty="0" smtClean="0">
                <a:ea typeface="宋体" panose="02010600030101010101" pitchFamily="2" charset="-122"/>
              </a:rPr>
              <a:t>path on the fly to keep the robot </a:t>
            </a:r>
            <a:r>
              <a:rPr lang="en-US" altLang="zh-CN" dirty="0" smtClean="0">
                <a:ea typeface="宋体" panose="02010600030101010101" pitchFamily="2" charset="-122"/>
              </a:rPr>
              <a:t>from striking </a:t>
            </a:r>
            <a:r>
              <a:rPr lang="en-US" altLang="zh-CN" dirty="0" smtClean="0">
                <a:ea typeface="宋体" panose="02010600030101010101" pitchFamily="2" charset="-122"/>
              </a:rPr>
              <a:t>objects yet still allowing it to reach </a:t>
            </a:r>
            <a:r>
              <a:rPr lang="en-US" altLang="zh-CN" dirty="0" smtClean="0">
                <a:ea typeface="宋体" panose="02010600030101010101" pitchFamily="2" charset="-122"/>
              </a:rPr>
              <a:t>its destination</a:t>
            </a:r>
            <a:r>
              <a:rPr lang="en-US" altLang="zh-CN" dirty="0" smtClean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9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Navigation Plans in rviz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4"/>
            <a:ext cx="9056687" cy="5640707"/>
          </a:xfrm>
        </p:spPr>
        <p:txBody>
          <a:bodyPr>
            <a:normAutofit fontScale="92500"/>
          </a:bodyPr>
          <a:lstStyle/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err="1" smtClean="0">
                <a:ea typeface="宋体" panose="02010600030101010101" pitchFamily="2" charset="-122"/>
              </a:rPr>
              <a:t>NavFn</a:t>
            </a:r>
            <a:r>
              <a:rPr lang="en-US" altLang="zh-CN" dirty="0" smtClean="0">
                <a:ea typeface="宋体" panose="02010600030101010101" pitchFamily="2" charset="-122"/>
              </a:rPr>
              <a:t> Plan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Displays the full plan for the robot computed by the global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planner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Topic: /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NavfnROS</a:t>
            </a:r>
            <a:r>
              <a:rPr lang="en-US" altLang="zh-CN" dirty="0" smtClean="0">
                <a:ea typeface="宋体" panose="02010600030101010101" pitchFamily="2" charset="-122"/>
              </a:rPr>
              <a:t>/plan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Global Plan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It shows the portion of the global plan that the local planner is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currently pursuing.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Topic: /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TrajectoryPlannerROS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global_plan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Local Plan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It shows the trajectory associated with the velocity commands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currently being commanded to the base by the local planner</a:t>
            </a:r>
          </a:p>
          <a:p>
            <a:pPr lvl="1" indent="-33972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– Topic: /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move_base_node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TrajectoryPlannerROS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en-US" altLang="zh-CN" dirty="0" err="1" smtClean="0">
                <a:ea typeface="宋体" panose="02010600030101010101" pitchFamily="2" charset="-122"/>
              </a:rPr>
              <a:t>local_plan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5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Navigation Plans in rviz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" y="1763613"/>
            <a:ext cx="87099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0232" y="4571925"/>
            <a:ext cx="1813317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Global Planner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33549" y="4293243"/>
            <a:ext cx="1697901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Local Planner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39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ROS Navigation Stack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575717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51750" y="6218238"/>
            <a:ext cx="1857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courtesy of ROS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72768" y="1626650"/>
            <a:ext cx="1174488" cy="701931"/>
          </a:xfrm>
          <a:prstGeom prst="rect">
            <a:avLst/>
          </a:prstGeom>
          <a:noFill/>
          <a:ln w="5472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65468" y="1149686"/>
            <a:ext cx="1589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Build a map</a:t>
            </a:r>
          </a:p>
        </p:txBody>
      </p:sp>
    </p:spTree>
    <p:extLst>
      <p:ext uri="{BB962C8B-B14F-4D97-AF65-F5344CB8AC3E}">
        <p14:creationId xmlns:p14="http://schemas.microsoft.com/office/powerpoint/2010/main" val="18328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Try: ROS Navigation Stack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9" y="1768475"/>
            <a:ext cx="7993458" cy="4370388"/>
          </a:xfrm>
          <a:ln w="31750">
            <a:solidFill>
              <a:schemeClr val="tx1"/>
            </a:solidFill>
          </a:ln>
        </p:spPr>
        <p:txBody>
          <a:bodyPr/>
          <a:lstStyle/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$</a:t>
            </a:r>
            <a:r>
              <a:rPr lang="en-US" altLang="zh-CN" dirty="0" err="1" smtClean="0">
                <a:ea typeface="宋体" panose="02010600030101010101" pitchFamily="2" charset="-122"/>
              </a:rPr>
              <a:t>roslaunch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robot_demos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gazebo_world.launch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$</a:t>
            </a:r>
            <a:r>
              <a:rPr lang="en-US" altLang="zh-CN" dirty="0" err="1" smtClean="0">
                <a:ea typeface="宋体" panose="02010600030101010101" pitchFamily="2" charset="-122"/>
              </a:rPr>
              <a:t>roslaunch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robot_demos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pioneer_robot.launch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$</a:t>
            </a:r>
            <a:r>
              <a:rPr lang="en-US" altLang="zh-CN" dirty="0" err="1" smtClean="0">
                <a:ea typeface="宋体" panose="02010600030101010101" pitchFamily="2" charset="-122"/>
              </a:rPr>
              <a:t>roslaunch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robot_demos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amcl.launch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$</a:t>
            </a:r>
            <a:r>
              <a:rPr lang="en-US" altLang="zh-CN" dirty="0" err="1" smtClean="0">
                <a:ea typeface="宋体" panose="02010600030101010101" pitchFamily="2" charset="-122"/>
              </a:rPr>
              <a:t>roslaunch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robot_demos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r>
              <a:rPr lang="en-US" altLang="zh-CN" dirty="0" err="1" smtClean="0">
                <a:ea typeface="宋体" panose="02010600030101010101" pitchFamily="2" charset="-122"/>
              </a:rPr>
              <a:t>move_base.launch</a:t>
            </a:r>
            <a:r>
              <a:rPr lang="en-US" altLang="zh-CN" dirty="0" smtClean="0"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Try: ROS Navigation Stack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56687" cy="4370388"/>
          </a:xfrm>
        </p:spPr>
        <p:txBody>
          <a:bodyPr/>
          <a:lstStyle/>
          <a:p>
            <a:pPr indent="-339725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Click ‘2D Pose Estimate’ button and click </a:t>
            </a:r>
            <a:r>
              <a:rPr lang="en-US" altLang="zh-CN" dirty="0" smtClean="0">
                <a:ea typeface="宋体" panose="02010600030101010101" pitchFamily="2" charset="-122"/>
              </a:rPr>
              <a:t>the map </a:t>
            </a:r>
            <a:r>
              <a:rPr lang="en-US" altLang="zh-CN" dirty="0" smtClean="0">
                <a:ea typeface="宋体" panose="02010600030101010101" pitchFamily="2" charset="-122"/>
              </a:rPr>
              <a:t>to indicate the initial position of robot.</a:t>
            </a:r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721565" y="6475868"/>
            <a:ext cx="75739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For the "2d </a:t>
            </a:r>
            <a:r>
              <a:rPr lang="en-US" altLang="zh-CN" dirty="0" err="1">
                <a:solidFill>
                  <a:srgbClr val="000000"/>
                </a:solidFill>
                <a:ea typeface="宋体" panose="02010600030101010101" pitchFamily="2" charset="-122"/>
              </a:rPr>
              <a:t>Nav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 Goal" and "2D Pose Estimate" buttons to work, the </a:t>
            </a:r>
            <a:r>
              <a:rPr lang="en-US" altLang="zh-CN" dirty="0" smtClean="0">
                <a:solidFill>
                  <a:srgbClr val="000000"/>
                </a:solidFill>
                <a:ea typeface="宋体" panose="02010600030101010101" pitchFamily="2" charset="-122"/>
              </a:rPr>
              <a:t>Fixed Frame 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must be set to "map".</a:t>
            </a:r>
          </a:p>
        </p:txBody>
      </p:sp>
      <p:pic>
        <p:nvPicPr>
          <p:cNvPr id="1239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14" y="2770416"/>
            <a:ext cx="6462713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01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Try: ROS Navigation Stack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339677"/>
            <a:ext cx="85191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647824" y="1598612"/>
            <a:ext cx="252028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ea typeface="宋体" panose="02010600030101010101" pitchFamily="2" charset="-122"/>
              </a:rPr>
              <a:t>Setting goal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54842" y="3912924"/>
            <a:ext cx="138960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Setting goal</a:t>
            </a:r>
          </a:p>
        </p:txBody>
      </p:sp>
    </p:spTree>
    <p:extLst>
      <p:ext uri="{BB962C8B-B14F-4D97-AF65-F5344CB8AC3E}">
        <p14:creationId xmlns:p14="http://schemas.microsoft.com/office/powerpoint/2010/main" val="3079973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5100" cy="12461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Try: ROS Navigation Stack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1" y="2122488"/>
            <a:ext cx="7770812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575246" y="1542504"/>
            <a:ext cx="187277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Planning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71417" y="4306888"/>
            <a:ext cx="107700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255488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5100" cy="12461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Try: ROS Navigation Stack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2" y="2267669"/>
            <a:ext cx="7885112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416595" y="1686520"/>
            <a:ext cx="23914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Reach the goal </a:t>
            </a:r>
            <a:endParaRPr lang="en-US" altLang="zh-CN" sz="24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31595" y="4283893"/>
            <a:ext cx="163691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Goal reached</a:t>
            </a:r>
          </a:p>
        </p:txBody>
      </p:sp>
    </p:spTree>
    <p:extLst>
      <p:ext uri="{BB962C8B-B14F-4D97-AF65-F5344CB8AC3E}">
        <p14:creationId xmlns:p14="http://schemas.microsoft.com/office/powerpoint/2010/main" val="87265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Building a Map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3238" y="1768475"/>
            <a:ext cx="9063037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Before we can start using the navigation stack, we need to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provide the robot a map </a:t>
            </a:r>
            <a:r>
              <a:rPr lang="en-US" altLang="zh-CN" dirty="0" smtClean="0">
                <a:ea typeface="宋体" panose="02010600030101010101" pitchFamily="2" charset="-122"/>
              </a:rPr>
              <a:t>of the world.</a:t>
            </a: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Simultaneous localization and mapping (SLAM) </a:t>
            </a:r>
            <a:r>
              <a:rPr lang="en-US" altLang="zh-CN" dirty="0" smtClean="0">
                <a:ea typeface="宋体" panose="02010600030101010101" pitchFamily="2" charset="-122"/>
              </a:rPr>
              <a:t>is a technique used by robots to build up a map within an unknown environment while keeping track of the positions.</a:t>
            </a:r>
          </a:p>
        </p:txBody>
      </p:sp>
    </p:spTree>
    <p:extLst>
      <p:ext uri="{BB962C8B-B14F-4D97-AF65-F5344CB8AC3E}">
        <p14:creationId xmlns:p14="http://schemas.microsoft.com/office/powerpoint/2010/main" val="35600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gmapping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4339" y="1835621"/>
            <a:ext cx="9720833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The </a:t>
            </a:r>
            <a:r>
              <a:rPr lang="en-US" altLang="zh-CN" sz="32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gmapping</a:t>
            </a:r>
            <a:r>
              <a:rPr lang="en-US" altLang="zh-CN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 package </a:t>
            </a:r>
            <a:r>
              <a:rPr lang="en-US" altLang="zh-CN" sz="3200" dirty="0" smtClean="0">
                <a:ea typeface="宋体" panose="02010600030101010101" pitchFamily="2" charset="-122"/>
              </a:rPr>
              <a:t>provides laser-based SLAM as a ROS node called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slam_gmapping</a:t>
            </a:r>
            <a:r>
              <a:rPr lang="en-US" altLang="zh-CN" sz="3200" dirty="0" smtClean="0">
                <a:ea typeface="宋体" panose="02010600030101010101" pitchFamily="2" charset="-122"/>
              </a:rPr>
              <a:t>.</a:t>
            </a: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It takes </a:t>
            </a:r>
            <a:r>
              <a:rPr lang="en-US" altLang="zh-CN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the laser scans and the </a:t>
            </a:r>
            <a:r>
              <a:rPr lang="en-US" altLang="zh-CN" sz="320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odometry</a:t>
            </a:r>
            <a:r>
              <a:rPr lang="en-US" altLang="zh-CN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 dirty="0" smtClean="0">
                <a:ea typeface="宋体" panose="02010600030101010101" pitchFamily="2" charset="-122"/>
              </a:rPr>
              <a:t>and builds a 2D occupancy grid map (OGM)</a:t>
            </a: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It updates the map and publishes it to a topic called /map when the robot moves</a:t>
            </a:r>
          </a:p>
          <a:p>
            <a:pPr indent="-333375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3200" dirty="0" smtClean="0">
                <a:ea typeface="宋体" panose="02010600030101010101" pitchFamily="2" charset="-122"/>
              </a:rPr>
              <a:t>•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gmapping</a:t>
            </a:r>
            <a:r>
              <a:rPr lang="en-US" altLang="zh-CN" sz="3200" dirty="0" smtClean="0">
                <a:ea typeface="宋体" panose="02010600030101010101" pitchFamily="2" charset="-122"/>
              </a:rPr>
              <a:t> implements </a:t>
            </a:r>
            <a:r>
              <a:rPr lang="en-US" altLang="zh-CN" sz="3200" dirty="0" err="1" smtClean="0">
                <a:ea typeface="宋体" panose="02010600030101010101" pitchFamily="2" charset="-122"/>
              </a:rPr>
              <a:t>FastSLAM</a:t>
            </a:r>
            <a:r>
              <a:rPr lang="en-US" altLang="zh-CN" sz="3200" dirty="0" smtClean="0">
                <a:ea typeface="宋体" panose="02010600030101010101" pitchFamily="2" charset="-122"/>
              </a:rPr>
              <a:t> 2.0, which is a particle filtering based algorithm. (refer to paper)</a:t>
            </a:r>
          </a:p>
        </p:txBody>
      </p:sp>
    </p:spTree>
    <p:extLst>
      <p:ext uri="{BB962C8B-B14F-4D97-AF65-F5344CB8AC3E}">
        <p14:creationId xmlns:p14="http://schemas.microsoft.com/office/powerpoint/2010/main" val="2298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52611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Building in Simulator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800" y="971525"/>
            <a:ext cx="9829800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Run </a:t>
            </a:r>
            <a:r>
              <a:rPr lang="en-US" altLang="zh-CN" dirty="0" err="1" smtClean="0">
                <a:ea typeface="宋体" panose="02010600030101010101" pitchFamily="2" charset="-122"/>
              </a:rPr>
              <a:t>gmapping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7557" y="1619597"/>
            <a:ext cx="8368718" cy="1525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gazebo_world.launch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robot_demos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pioneer_robot.launch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robot_demos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gmapping_demo.launch</a:t>
            </a:r>
            <a:endParaRPr lang="en-US" altLang="zh-CN" sz="2400" dirty="0">
              <a:solidFill>
                <a:schemeClr val="bg2">
                  <a:lumMod val="90000"/>
                </a:schemeClr>
              </a:solidFill>
            </a:endParaRP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cmd_vel_publisher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cmd_vel_publisher.launch</a:t>
            </a:r>
            <a:endParaRPr lang="zh-CN" alt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3209030"/>
            <a:ext cx="6408712" cy="431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6273" y="7104805"/>
            <a:ext cx="840052" cy="4024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52611"/>
            <a:ext cx="9063037" cy="125412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Map Building in Simulator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800" y="971525"/>
            <a:ext cx="9829800" cy="4376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76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4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• Run </a:t>
            </a:r>
            <a:r>
              <a:rPr lang="en-US" altLang="zh-CN" dirty="0" err="1" smtClean="0">
                <a:ea typeface="宋体" panose="02010600030101010101" pitchFamily="2" charset="-122"/>
              </a:rPr>
              <a:t>gmapping</a:t>
            </a:r>
            <a:r>
              <a:rPr lang="en-US" altLang="zh-CN" dirty="0" smtClean="0">
                <a:ea typeface="宋体" panose="02010600030101010101" pitchFamily="2" charset="-122"/>
              </a:rPr>
              <a:t>: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7557" y="1619597"/>
            <a:ext cx="8368718" cy="1525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gazebo_world.launch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-339725"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$</a:t>
            </a:r>
            <a:r>
              <a:rPr lang="en-US" altLang="zh-CN" sz="2400" dirty="0" err="1">
                <a:solidFill>
                  <a:schemeClr val="tx1"/>
                </a:solidFill>
              </a:rPr>
              <a:t>roslaunch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robot_demos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pioneer_robot.launch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robot_demos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gmapping_demo.launch</a:t>
            </a:r>
            <a:endParaRPr lang="en-US" altLang="zh-CN" sz="2400" dirty="0">
              <a:solidFill>
                <a:schemeClr val="bg2">
                  <a:lumMod val="90000"/>
                </a:schemeClr>
              </a:solidFill>
            </a:endParaRPr>
          </a:p>
          <a:p>
            <a:pPr indent="-334963" defTabSz="914400" fontAlgn="auto">
              <a:lnSpc>
                <a:spcPct val="100000"/>
              </a:lnSpc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</a:tabLst>
            </a:pP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$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roslaunch</a:t>
            </a:r>
            <a:r>
              <a:rPr lang="en-US" altLang="zh-CN" sz="24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</a:rPr>
              <a:t>cmd_vel_publisher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2">
                    <a:lumMod val="90000"/>
                  </a:schemeClr>
                </a:solidFill>
              </a:rPr>
              <a:t>cmd_vel_publisher.launch</a:t>
            </a:r>
            <a:endParaRPr lang="zh-CN" alt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6" y="3275781"/>
            <a:ext cx="8670428" cy="476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17249</TotalTime>
  <Words>1895</Words>
  <Application>Microsoft Office PowerPoint</Application>
  <PresentationFormat>自定义</PresentationFormat>
  <Paragraphs>378</Paragraphs>
  <Slides>54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4" baseType="lpstr">
      <vt:lpstr>DejaVu Sans</vt:lpstr>
      <vt:lpstr>Droid Sans Fallback</vt:lpstr>
      <vt:lpstr>隶书</vt:lpstr>
      <vt:lpstr>宋体</vt:lpstr>
      <vt:lpstr>Arial</vt:lpstr>
      <vt:lpstr>Calibri</vt:lpstr>
      <vt:lpstr>Constantia</vt:lpstr>
      <vt:lpstr>Times New Roman</vt:lpstr>
      <vt:lpstr>Wingdings 2</vt:lpstr>
      <vt:lpstr>Flow</vt:lpstr>
      <vt:lpstr>ROS Navigation Stack</vt:lpstr>
      <vt:lpstr>Navigation Stack</vt:lpstr>
      <vt:lpstr>PowerPoint 演示文稿</vt:lpstr>
      <vt:lpstr>ROS Navigation Stack</vt:lpstr>
      <vt:lpstr>ROS Navigation Stack</vt:lpstr>
      <vt:lpstr>Building a Map</vt:lpstr>
      <vt:lpstr>gmapping</vt:lpstr>
      <vt:lpstr>Map Building in Simulator</vt:lpstr>
      <vt:lpstr>Map Building in Simulator</vt:lpstr>
      <vt:lpstr>Map Building in Simulator</vt:lpstr>
      <vt:lpstr>Map Building in Simulator</vt:lpstr>
      <vt:lpstr>Map Building in Simulator</vt:lpstr>
      <vt:lpstr>Launch File for gmapping</vt:lpstr>
      <vt:lpstr>Launch File for cmd_vel_publisher</vt:lpstr>
      <vt:lpstr>Save map</vt:lpstr>
      <vt:lpstr>Map YAML File: maze-map.yaml</vt:lpstr>
      <vt:lpstr>map_server package</vt:lpstr>
      <vt:lpstr>ROS Navigation Stack</vt:lpstr>
      <vt:lpstr>Loading a Map</vt:lpstr>
      <vt:lpstr>ROS Navigation Stack</vt:lpstr>
      <vt:lpstr>Localization</vt:lpstr>
      <vt:lpstr>amcl</vt:lpstr>
      <vt:lpstr>Launch for amcl</vt:lpstr>
      <vt:lpstr>Particle Cloud of amcl</vt:lpstr>
      <vt:lpstr>Using rviz with Navigation Stack</vt:lpstr>
      <vt:lpstr>Using rviz with Navigation Stack</vt:lpstr>
      <vt:lpstr>Particle Cloud in rviz</vt:lpstr>
      <vt:lpstr>ROS Navigation Stack</vt:lpstr>
      <vt:lpstr>move_base</vt:lpstr>
      <vt:lpstr>Launch File for move_base</vt:lpstr>
      <vt:lpstr>Launch File for move_base</vt:lpstr>
      <vt:lpstr>Launch File for move_base</vt:lpstr>
      <vt:lpstr>ROS Navigation Stack</vt:lpstr>
      <vt:lpstr>Costmap</vt:lpstr>
      <vt:lpstr>Costmap Types</vt:lpstr>
      <vt:lpstr>Costmap Parameters Files</vt:lpstr>
      <vt:lpstr>costmap_common_params.yaml</vt:lpstr>
      <vt:lpstr>global_costmap_params.yaml</vt:lpstr>
      <vt:lpstr>local_costmap_params.yaml</vt:lpstr>
      <vt:lpstr>Costmap in rviz</vt:lpstr>
      <vt:lpstr>Costmap in rviz</vt:lpstr>
      <vt:lpstr>Costmap in rviz</vt:lpstr>
      <vt:lpstr>ROS Navigation Stack</vt:lpstr>
      <vt:lpstr>Planner</vt:lpstr>
      <vt:lpstr>Global Planner</vt:lpstr>
      <vt:lpstr>Navfn Published Topics</vt:lpstr>
      <vt:lpstr>Local Planner</vt:lpstr>
      <vt:lpstr>Navigation Plans in rviz</vt:lpstr>
      <vt:lpstr>Navigation Plans in rviz</vt:lpstr>
      <vt:lpstr>Try: ROS Navigation Stack</vt:lpstr>
      <vt:lpstr>Try: ROS Navigation Stack</vt:lpstr>
      <vt:lpstr>Try: ROS Navigation Stack</vt:lpstr>
      <vt:lpstr>Try: ROS Navigation Stack</vt:lpstr>
      <vt:lpstr>Try: ROS Navigation Stack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Stack</dc:title>
  <dc:subject/>
  <dc:creator>Administrator</dc:creator>
  <cp:keywords/>
  <dc:description/>
  <cp:lastModifiedBy>上海大学</cp:lastModifiedBy>
  <cp:revision>41</cp:revision>
  <cp:lastPrinted>1601-01-01T00:00:00Z</cp:lastPrinted>
  <dcterms:created xsi:type="dcterms:W3CDTF">2015-07-18T08:41:58Z</dcterms:created>
  <dcterms:modified xsi:type="dcterms:W3CDTF">2015-07-22T12:45:15Z</dcterms:modified>
</cp:coreProperties>
</file>