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80" r:id="rId2"/>
    <p:sldId id="281" r:id="rId3"/>
    <p:sldId id="323" r:id="rId4"/>
    <p:sldId id="28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</p:sldIdLst>
  <p:sldSz cx="10080625" cy="7559675"/>
  <p:notesSz cx="7559675" cy="10691813"/>
  <p:defaultTextStyle>
    <a:defPPr>
      <a:defRPr lang="en-GB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80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71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 altLang="zh-CN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 altLang="zh-CN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 altLang="zh-CN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5E8A6CFA-A7AE-4751-B55E-409BBF5D12C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3819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0B2179-720B-4E7A-85D1-87A8557631BE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720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3CBFF8-6A9C-4053-AB6C-7AEBE8B2C902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802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3936CE-D4FA-4A7F-80DD-16C5ECBBAFB5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849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3FE886-181E-4676-BD39-C2CAAED23210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382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30F98C-E12E-4D10-8E0B-76BDB4A97B08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421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D8B838-AA1E-4752-977B-BF378DBBC157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993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7F2A92-0B49-41AD-A6A9-CC1B004C2858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783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43BD48-3ECD-4182-A2DF-DE586B271EF7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428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2B279F-2E76-4F3C-AB30-F2D693A4AB89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96021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8D3B43-9052-453F-BA10-885838839436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62525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BC6818-D526-4748-A808-DECB311014D3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9156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C6FC6B-7796-4825-AA29-25A94AF30207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308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2E0873-370C-4693-A268-9A1734636796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1255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C64443-CCB2-4208-A428-3D73647640C6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63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B5DF1F-9046-4A66-9EF1-9D580C5CE3E3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55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C1C12C-61A3-4EE3-ABD9-21BF50644770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48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C835A1-FB8D-443F-BCFC-751FC9B7E609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0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9CB979-631D-4467-8B00-C7002E4C2029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482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6770F0-8275-4DCE-B1D6-CE5E9D01856F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92544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7AAE2D-5D05-4949-86F8-64C6CA018108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8719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173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18288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1FB7-DA05-4AE0-9E20-71E84221DB8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32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3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6" y="213491"/>
            <a:ext cx="9576594" cy="10464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542" y="7006699"/>
            <a:ext cx="840052" cy="402483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6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1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173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45720" rIns="45720" anchor="t"/>
          <a:lstStyle>
            <a:lvl1pPr marL="0" indent="0">
              <a:buNone/>
              <a:defRPr sz="2425">
                <a:solidFill>
                  <a:schemeClr val="tx1"/>
                </a:solidFill>
              </a:defRPr>
            </a:lvl1pPr>
            <a:lvl2pPr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81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86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86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6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646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5" b="1"/>
            </a:lvl2pPr>
            <a:lvl3pPr>
              <a:buNone/>
              <a:defRPr sz="1984" b="1"/>
            </a:lvl3pPr>
            <a:lvl4pPr>
              <a:buNone/>
              <a:defRPr sz="1764" b="1"/>
            </a:lvl4pPr>
            <a:lvl5pPr>
              <a:buNone/>
              <a:defRPr sz="1764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45720" tIns="0" rIns="45720" bIns="0" anchor="ctr"/>
          <a:lstStyle>
            <a:lvl1pPr marL="0" indent="0">
              <a:buNone/>
              <a:defRPr sz="2646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5" b="1"/>
            </a:lvl2pPr>
            <a:lvl3pPr>
              <a:buNone/>
              <a:defRPr sz="1984" b="1"/>
            </a:lvl3pPr>
            <a:lvl4pPr>
              <a:buNone/>
              <a:defRPr sz="1764" b="1"/>
            </a:lvl4pPr>
            <a:lvl5pPr>
              <a:buNone/>
              <a:defRPr sz="1764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25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25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2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12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5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64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866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18288" rIns="18288"/>
          <a:lstStyle>
            <a:lvl1pPr marL="0" indent="0" algn="l">
              <a:buNone/>
              <a:defRPr sz="1543"/>
            </a:lvl1pPr>
            <a:lvl2pPr indent="0" algn="l">
              <a:buNone/>
              <a:defRPr sz="1323"/>
            </a:lvl2pPr>
            <a:lvl3pPr indent="0" algn="l">
              <a:buNone/>
              <a:defRPr sz="1102"/>
            </a:lvl3pPr>
            <a:lvl4pPr indent="0" algn="l">
              <a:buNone/>
              <a:defRPr sz="992"/>
            </a:lvl4pPr>
            <a:lvl5pPr indent="0" algn="l">
              <a:buNone/>
              <a:defRPr sz="992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086"/>
            </a:lvl1pPr>
            <a:lvl2pPr>
              <a:defRPr sz="2866"/>
            </a:lvl2pPr>
            <a:lvl3pPr>
              <a:defRPr sz="2646"/>
            </a:lvl3pPr>
            <a:lvl4pPr>
              <a:defRPr sz="2205"/>
            </a:lvl4pPr>
            <a:lvl5pPr>
              <a:defRPr sz="1984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5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45720" tIns="45720" rIns="45720" bIns="45720" anchor="b"/>
          <a:lstStyle>
            <a:lvl1pPr algn="l">
              <a:buNone/>
              <a:defRPr sz="2205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64008" rIns="45720" bIns="45720" anchor="t"/>
          <a:lstStyle>
            <a:lvl1pPr marL="0" indent="0" algn="l">
              <a:spcBef>
                <a:spcPts val="276"/>
              </a:spcBef>
              <a:buFontTx/>
              <a:buNone/>
              <a:defRPr sz="1433"/>
            </a:lvl1pPr>
            <a:lvl2pPr>
              <a:defRPr sz="1323"/>
            </a:lvl2pPr>
            <a:lvl3pPr>
              <a:defRPr sz="1102"/>
            </a:lvl3pPr>
            <a:lvl4pPr>
              <a:defRPr sz="992"/>
            </a:lvl4pPr>
            <a:lvl5pPr>
              <a:defRPr sz="992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27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anchor="t" compatLnSpc="1"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anchor="t" compatLnSpc="1"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80760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01" y="-7875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anchor="t" compatLnSpc="1"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0299" y="-7875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anchor="t" compatLnSpc="1"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23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079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0182" y="7006699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23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079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23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079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1007943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0965" y="223117"/>
            <a:ext cx="10120917" cy="71564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97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512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66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15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64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4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lcheno@shu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azebosim.org/tutorials?tut=ros_gzplugin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s.ros.org/indigo/api/gazebo_plugins/html/gazebo__ros__diff__drive_8h_source.html" TargetMode="External"/><Relationship Id="rId4" Type="http://schemas.openxmlformats.org/officeDocument/2006/relationships/hyperlink" Target="http://docs.ros.org/jade/api/gazebo_plugins/html/gazebo__ros__diff__drive_8cpp_source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s.ros.org/indigo/api/gazebo_plugins/html/gazebo__ros__camera_8cpp_source.html" TargetMode="External"/><Relationship Id="rId4" Type="http://schemas.openxmlformats.org/officeDocument/2006/relationships/hyperlink" Target="http://docs.ros.org/diamondback/api/gazebo_plugins/html/gazebo__ros__camera_8h_source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514" y="35421"/>
            <a:ext cx="9491592" cy="1427939"/>
          </a:xfrm>
        </p:spPr>
        <p:txBody>
          <a:bodyPr>
            <a:normAutofit/>
          </a:bodyPr>
          <a:lstStyle/>
          <a:p>
            <a:pPr algn="ctr"/>
            <a:r>
              <a:rPr lang="en-GB" sz="5401" dirty="0" smtClean="0"/>
              <a:t>Gazebo</a:t>
            </a:r>
            <a:endParaRPr lang="en-GB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655" y="5174911"/>
            <a:ext cx="4542525" cy="2033028"/>
          </a:xfrm>
        </p:spPr>
        <p:txBody>
          <a:bodyPr>
            <a:noAutofit/>
          </a:bodyPr>
          <a:lstStyle/>
          <a:p>
            <a:pPr algn="ctr"/>
            <a:r>
              <a:rPr lang="en-GB" sz="2400" dirty="0" smtClean="0"/>
              <a:t>Ling Chen ( </a:t>
            </a:r>
            <a:r>
              <a:rPr lang="en-GB" altLang="zh-CN" sz="2400" dirty="0" smtClean="0">
                <a:solidFill>
                  <a:srgbClr val="FF0000"/>
                </a:solidFill>
                <a:hlinkClick r:id="rId2"/>
              </a:rPr>
              <a:t>lcheno@shu.edu.cn</a:t>
            </a:r>
            <a:r>
              <a:rPr lang="en-GB" altLang="zh-CN" sz="2400" dirty="0" smtClean="0">
                <a:solidFill>
                  <a:srgbClr val="FF0000"/>
                </a:solidFill>
              </a:rPr>
              <a:t>  </a:t>
            </a:r>
            <a:r>
              <a:rPr lang="en-GB" altLang="zh-CN" sz="2400" dirty="0" smtClean="0"/>
              <a:t>)</a:t>
            </a:r>
            <a:r>
              <a:rPr lang="en-GB" altLang="zh-CN" sz="2400" dirty="0" smtClean="0">
                <a:solidFill>
                  <a:srgbClr val="FF0000"/>
                </a:solidFill>
              </a:rPr>
              <a:t> </a:t>
            </a:r>
            <a:endParaRPr lang="en-GB" altLang="zh-CN" sz="2400" dirty="0">
              <a:solidFill>
                <a:prstClr val="white"/>
              </a:solidFill>
            </a:endParaRP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From</a:t>
            </a:r>
          </a:p>
          <a:p>
            <a:pPr algn="ctr"/>
            <a:r>
              <a:rPr lang="en-GB" sz="2400" dirty="0" smtClean="0"/>
              <a:t>Shanghai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04226" y="7006698"/>
            <a:ext cx="839964" cy="402483"/>
          </a:xfrm>
        </p:spPr>
        <p:txBody>
          <a:bodyPr/>
          <a:lstStyle/>
          <a:p>
            <a:fld id="{10F21FB7-DA05-4AE0-9E20-71E84221DB8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53136" y="6822512"/>
            <a:ext cx="8658348" cy="839964"/>
          </a:xfrm>
          <a:prstGeom prst="rect">
            <a:avLst/>
          </a:prstGeom>
        </p:spPr>
        <p:txBody>
          <a:bodyPr vert="horz" lIns="0" rIns="20159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 fontAlgn="auto">
              <a:lnSpc>
                <a:spcPct val="100000"/>
              </a:lnSpc>
              <a:spcAft>
                <a:spcPts val="0"/>
              </a:spcAft>
              <a:buClr>
                <a:srgbClr val="0BD0D9"/>
              </a:buClr>
            </a:pPr>
            <a:endParaRPr lang="en-GB" sz="2866" dirty="0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5" y="1691605"/>
            <a:ext cx="9193650" cy="3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/>
              <a:t>Willow Garage World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83088"/>
          </a:xfrm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9" y="1698911"/>
            <a:ext cx="9478963" cy="519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37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63513"/>
            <a:ext cx="10080625" cy="1300162"/>
          </a:xfrm>
          <a:ln/>
        </p:spPr>
        <p:txBody>
          <a:bodyPr>
            <a:normAutofit fontScale="90000"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US" altLang="zh-CN" dirty="0"/>
              <a:t>How to use Gazebo to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simulate </a:t>
            </a:r>
            <a:r>
              <a:rPr lang="en-US" altLang="zh-CN" dirty="0"/>
              <a:t>your robot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9275" y="2749550"/>
            <a:ext cx="9069388" cy="4383088"/>
          </a:xfrm>
          <a:ln/>
        </p:spPr>
        <p:txBody>
          <a:bodyPr/>
          <a:lstStyle/>
          <a:p>
            <a:pPr indent="-3365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/>
              <a:t>Steps: 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/>
              <a:t>1. load a world;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/>
              <a:t>2. load the description of the robot;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/>
              <a:t>3. spawn the robot in the world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/>
              <a:t>4. publish joints states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/>
              <a:t>5. publish robot states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/>
              <a:t>6. run </a:t>
            </a:r>
            <a:r>
              <a:rPr lang="en-US" altLang="zh-CN" dirty="0" err="1"/>
              <a:t>rviz</a:t>
            </a:r>
            <a:endParaRPr lang="en-US" altLang="zh-CN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19832" y="1833243"/>
            <a:ext cx="6126162" cy="639763"/>
          </a:xfrm>
          <a:prstGeom prst="rect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360" tIns="77040" rIns="108360" bIns="6336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zh-CN"/>
              <a:t>$roslaunch pioneer_gazebo pioneer_world.launch </a:t>
            </a:r>
          </a:p>
          <a:p>
            <a:r>
              <a:rPr lang="en-US" altLang="zh-CN"/>
              <a:t>$roslaunch pioneer_description pioneer_rviz.launch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01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4625" cy="1255713"/>
          </a:xfrm>
          <a:ln/>
        </p:spPr>
        <p:txBody>
          <a:bodyPr/>
          <a:lstStyle/>
          <a:p>
            <a:r>
              <a:rPr lang="en-US" altLang="zh-CN" dirty="0" smtClean="0"/>
              <a:t>Gazebo: Robot Simulation</a:t>
            </a:r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7350"/>
            <a:ext cx="8278813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32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4625" cy="1255713"/>
          </a:xfrm>
          <a:ln/>
        </p:spPr>
        <p:txBody>
          <a:bodyPr/>
          <a:lstStyle/>
          <a:p>
            <a:r>
              <a:rPr lang="en-US" altLang="zh-CN" dirty="0" err="1" smtClean="0"/>
              <a:t>Rviz</a:t>
            </a:r>
            <a:r>
              <a:rPr lang="en-US" altLang="zh-CN" dirty="0" smtClean="0"/>
              <a:t>: Robot Simulation</a:t>
            </a:r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1763613"/>
            <a:ext cx="8670428" cy="476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91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34963" y="361156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/>
              <a:t>1.Load a world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075" y="1560513"/>
            <a:ext cx="10058400" cy="4383087"/>
          </a:xfrm>
          <a:ln/>
        </p:spPr>
        <p:txBody>
          <a:bodyPr/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</a:tabLst>
            </a:pPr>
            <a:endParaRPr lang="en-US" altLang="zh-CN" sz="2800"/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</a:tabLst>
            </a:pPr>
            <a:endParaRPr lang="en-US" altLang="zh-CN" sz="280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389438"/>
            <a:ext cx="9875838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682750"/>
            <a:ext cx="89916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2075" y="3749675"/>
            <a:ext cx="9999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120" rIns="0" bIns="0"/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Aft>
                <a:spcPts val="1425"/>
              </a:spcAft>
              <a:buClrTx/>
              <a:buFontTx/>
              <a:buNone/>
            </a:pPr>
            <a:r>
              <a:rPr lang="en-US" altLang="zh-CN" sz="2800"/>
              <a:t>See file="$(find  gazebo_ros)/launch/empty_world.launch"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82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1625"/>
            <a:ext cx="9572625" cy="1260475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/>
              <a:t>2. Load the description of the robot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83088"/>
          </a:xfrm>
          <a:ln/>
        </p:spPr>
        <p:txBody>
          <a:bodyPr/>
          <a:lstStyle/>
          <a:p>
            <a:pPr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/>
              <a:t>Using </a:t>
            </a:r>
            <a:r>
              <a:rPr lang="en-US" altLang="zh-CN" dirty="0" err="1"/>
              <a:t>xacro</a:t>
            </a:r>
            <a:r>
              <a:rPr lang="en-US" altLang="zh-CN" dirty="0"/>
              <a:t>:</a:t>
            </a:r>
          </a:p>
          <a:p>
            <a:pPr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 err="1"/>
              <a:t>Xacro</a:t>
            </a:r>
            <a:r>
              <a:rPr lang="en-US" altLang="zh-CN" sz="2400" dirty="0"/>
              <a:t> (XML Macros) </a:t>
            </a:r>
            <a:r>
              <a:rPr lang="en-US" altLang="zh-CN" sz="2400" dirty="0" err="1"/>
              <a:t>Xacro</a:t>
            </a:r>
            <a:r>
              <a:rPr lang="en-US" altLang="zh-CN" sz="2400" dirty="0"/>
              <a:t> is an XML macro language. With </a:t>
            </a:r>
            <a:r>
              <a:rPr lang="en-US" altLang="zh-CN" sz="2400" dirty="0" err="1"/>
              <a:t>xacro</a:t>
            </a:r>
            <a:r>
              <a:rPr lang="en-US" altLang="zh-CN" sz="2400" dirty="0"/>
              <a:t>, you can construct shorter and more readable XML files by using macros that expand to larger XML expressions.</a:t>
            </a:r>
          </a:p>
          <a:p>
            <a:pPr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/>
              <a:t>More details: http://wiki.ros.org/xacro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" y="4206875"/>
            <a:ext cx="78676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03238" y="5127625"/>
            <a:ext cx="6193258" cy="88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</a:rPr>
              <a:t>From </a:t>
            </a:r>
            <a:r>
              <a:rPr lang="en-US" altLang="zh-CN" dirty="0" err="1">
                <a:solidFill>
                  <a:srgbClr val="FF0000"/>
                </a:solidFill>
              </a:rPr>
              <a:t>solidworks</a:t>
            </a:r>
            <a:r>
              <a:rPr lang="en-US" altLang="zh-CN" dirty="0">
                <a:solidFill>
                  <a:srgbClr val="FF0000"/>
                </a:solidFill>
              </a:rPr>
              <a:t> to URDF</a:t>
            </a:r>
            <a:r>
              <a:rPr lang="en-US" altLang="zh-CN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altLang="zh-CN" dirty="0" smtClean="0"/>
              <a:t>See </a:t>
            </a:r>
            <a:r>
              <a:rPr lang="en-US" altLang="zh-CN" dirty="0" smtClean="0">
                <a:solidFill>
                  <a:srgbClr val="00B050"/>
                </a:solidFill>
              </a:rPr>
              <a:t>http</a:t>
            </a:r>
            <a:r>
              <a:rPr lang="en-US" altLang="zh-CN" dirty="0">
                <a:solidFill>
                  <a:srgbClr val="00B050"/>
                </a:solidFill>
              </a:rPr>
              <a:t>://wiki.ros.org/sw_urdf_exporter </a:t>
            </a:r>
            <a:r>
              <a:rPr lang="en-US" altLang="zh-CN" dirty="0" smtClean="0">
                <a:solidFill>
                  <a:srgbClr val="00B050"/>
                </a:solidFill>
              </a:rPr>
              <a:t> </a:t>
            </a:r>
            <a:endParaRPr lang="en-US" altLang="zh-CN" dirty="0">
              <a:solidFill>
                <a:srgbClr val="00B05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15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6212" cy="1257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/>
              <a:t>3. spawn the robot in the world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163" y="1381125"/>
            <a:ext cx="9463087" cy="4379913"/>
          </a:xfrm>
          <a:ln/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</a:tabLst>
            </a:pPr>
            <a:r>
              <a:rPr lang="en-US" altLang="zh-CN" dirty="0"/>
              <a:t>By </a:t>
            </a:r>
            <a:r>
              <a:rPr lang="en-US" altLang="zh-CN" dirty="0" smtClean="0"/>
              <a:t>running </a:t>
            </a:r>
            <a:r>
              <a:rPr lang="en-US" altLang="zh-CN" dirty="0"/>
              <a:t>node </a:t>
            </a:r>
            <a:r>
              <a:rPr lang="en-US" altLang="zh-CN" dirty="0" err="1">
                <a:solidFill>
                  <a:srgbClr val="FF0000"/>
                </a:solidFill>
              </a:rPr>
              <a:t>spawn_model</a:t>
            </a:r>
            <a:r>
              <a:rPr lang="en-US" altLang="zh-CN" dirty="0"/>
              <a:t> of </a:t>
            </a:r>
            <a:r>
              <a:rPr lang="en-US" altLang="zh-CN" dirty="0" err="1">
                <a:solidFill>
                  <a:srgbClr val="FF0000"/>
                </a:solidFill>
              </a:rPr>
              <a:t>gazebo_ros</a:t>
            </a:r>
            <a:r>
              <a:rPr lang="en-US" altLang="zh-CN" dirty="0"/>
              <a:t> package</a:t>
            </a:r>
          </a:p>
          <a:p>
            <a:pPr indent="-339725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</a:tabLst>
            </a:pPr>
            <a:endParaRPr lang="en-US" altLang="zh-CN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6" y="2256104"/>
            <a:ext cx="95851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18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6212" cy="1257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/>
              <a:t>4. publish joints states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0875"/>
            <a:ext cx="9066213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99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6212" cy="1257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/>
              <a:t>5. publish robot states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5200"/>
            <a:ext cx="90662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22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6212" cy="1257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/>
              <a:t>6. run rviz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819275"/>
            <a:ext cx="92202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73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26273" y="7104805"/>
            <a:ext cx="840052" cy="40248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42937" y="333798"/>
            <a:ext cx="9070975" cy="1262063"/>
          </a:xfrm>
          <a:ln/>
        </p:spPr>
        <p:txBody>
          <a:bodyPr tIns="3312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/>
              <a:t>Gazebo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760" y="1086320"/>
            <a:ext cx="9978379" cy="5357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24120" rIns="0" bIns="0" anchor="ctr">
            <a:normAutofit/>
          </a:bodyPr>
          <a:lstStyle>
            <a:lvl1pPr marL="302383" indent="-30238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5560" indent="-27214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-27214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0326" indent="-23182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709" indent="-231827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5092" indent="-23182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6681" indent="-20158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76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063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446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4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lnSpc>
                <a:spcPct val="100000"/>
              </a:lnSpc>
              <a:spcAft>
                <a:spcPct val="0"/>
              </a:spcAft>
              <a:buClrTx/>
              <a:buFont typeface="Wingdings" panose="05000000000000000000" pitchFamily="2" charset="2"/>
              <a:buChar char="l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144000" algn="l"/>
              </a:tabLst>
            </a:pPr>
            <a:r>
              <a:rPr lang="en-US" altLang="zh-CN" dirty="0" smtClean="0"/>
              <a:t>Gazebo</a:t>
            </a:r>
          </a:p>
          <a:p>
            <a:pPr marL="403177" lvl="1" indent="0" defTabSz="914400" fontAlgn="auto">
              <a:lnSpc>
                <a:spcPct val="100000"/>
              </a:lnSpc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144000" algn="l"/>
              </a:tabLst>
            </a:pPr>
            <a:r>
              <a:rPr lang="en-US" altLang="zh-CN" dirty="0" smtClean="0"/>
              <a:t>	– is a multi-robot simulator </a:t>
            </a:r>
          </a:p>
          <a:p>
            <a:pPr marL="403177" lvl="1" indent="0" defTabSz="914400" fontAlgn="auto">
              <a:lnSpc>
                <a:spcPct val="100000"/>
              </a:lnSpc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144000" algn="l"/>
              </a:tabLst>
            </a:pPr>
            <a:r>
              <a:rPr lang="en-US" altLang="zh-CN" dirty="0" smtClean="0"/>
              <a:t>	– can simulate a population of robots, sensors </a:t>
            </a:r>
            <a:r>
              <a:rPr lang="en-US" altLang="zh-CN" dirty="0" smtClean="0"/>
              <a:t>and   objects </a:t>
            </a:r>
            <a:r>
              <a:rPr lang="en-US" altLang="zh-CN" dirty="0" smtClean="0"/>
              <a:t>in a </a:t>
            </a:r>
            <a:endParaRPr lang="en-US" altLang="zh-CN" dirty="0" smtClean="0"/>
          </a:p>
          <a:p>
            <a:pPr marL="403177" lvl="1" indent="0" defTabSz="914400" fontAlgn="auto">
              <a:lnSpc>
                <a:spcPct val="100000"/>
              </a:lnSpc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144000" algn="l"/>
              </a:tabLst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en-US" altLang="zh-CN" dirty="0" smtClean="0"/>
              <a:t>three-dimensional </a:t>
            </a:r>
            <a:r>
              <a:rPr lang="en-US" altLang="zh-CN" dirty="0" smtClean="0"/>
              <a:t>world.</a:t>
            </a:r>
          </a:p>
          <a:p>
            <a:pPr marL="403177" lvl="1" indent="0" defTabSz="914400" fontAlgn="auto">
              <a:lnSpc>
                <a:spcPct val="100000"/>
              </a:lnSpc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144000" algn="l"/>
              </a:tabLst>
            </a:pPr>
            <a:r>
              <a:rPr lang="en-US" altLang="zh-CN" dirty="0" smtClean="0"/>
              <a:t>	– includes an accurate simulation of </a:t>
            </a:r>
            <a:r>
              <a:rPr lang="en-US" altLang="zh-CN" dirty="0" smtClean="0"/>
              <a:t>rigid-body physics </a:t>
            </a:r>
            <a:r>
              <a:rPr lang="en-US" altLang="zh-CN" dirty="0" smtClean="0"/>
              <a:t>and </a:t>
            </a:r>
            <a:endParaRPr lang="en-US" altLang="zh-CN" dirty="0" smtClean="0"/>
          </a:p>
          <a:p>
            <a:pPr marL="403177" lvl="1" indent="0" defTabSz="914400" fontAlgn="auto">
              <a:lnSpc>
                <a:spcPct val="100000"/>
              </a:lnSpc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144000" algn="l"/>
              </a:tabLst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en-US" altLang="zh-CN" dirty="0" smtClean="0"/>
              <a:t>generates </a:t>
            </a:r>
            <a:r>
              <a:rPr lang="en-US" altLang="zh-CN" dirty="0" smtClean="0"/>
              <a:t>realistic sensor </a:t>
            </a:r>
            <a:r>
              <a:rPr lang="en-US" altLang="zh-CN" dirty="0" smtClean="0"/>
              <a:t>feedback</a:t>
            </a:r>
            <a:endParaRPr lang="en-US" altLang="zh-CN" dirty="0" smtClean="0"/>
          </a:p>
          <a:p>
            <a:pPr marL="403177" lvl="1" indent="0" defTabSz="914400" fontAlgn="auto">
              <a:lnSpc>
                <a:spcPct val="100000"/>
              </a:lnSpc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144000" algn="l"/>
              </a:tabLst>
            </a:pPr>
            <a:r>
              <a:rPr lang="en-US" altLang="zh-CN" dirty="0" smtClean="0"/>
              <a:t>	– allows code designed to operate a physical 	</a:t>
            </a:r>
            <a:r>
              <a:rPr lang="en-US" altLang="zh-CN" dirty="0" smtClean="0"/>
              <a:t>robot </a:t>
            </a:r>
            <a:r>
              <a:rPr lang="en-US" altLang="zh-CN" dirty="0" smtClean="0"/>
              <a:t>to be executed </a:t>
            </a:r>
            <a:endParaRPr lang="en-US" altLang="zh-CN" dirty="0" smtClean="0"/>
          </a:p>
          <a:p>
            <a:pPr marL="403177" lvl="1" indent="0" defTabSz="914400" fontAlgn="auto">
              <a:lnSpc>
                <a:spcPct val="100000"/>
              </a:lnSpc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144000" algn="l"/>
              </a:tabLst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en-US" altLang="zh-CN" dirty="0" smtClean="0"/>
              <a:t>in </a:t>
            </a:r>
            <a:r>
              <a:rPr lang="en-US" altLang="zh-CN" dirty="0" smtClean="0"/>
              <a:t>an artificial environment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038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6212" cy="12573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/>
              <a:t>How </a:t>
            </a:r>
            <a:r>
              <a:rPr lang="en-US" altLang="zh-CN" dirty="0" smtClean="0"/>
              <a:t>does sensor work </a:t>
            </a:r>
            <a:r>
              <a:rPr lang="en-US" altLang="zh-CN" dirty="0"/>
              <a:t>in Gazebo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0382" y="3851845"/>
            <a:ext cx="9066212" cy="4379913"/>
          </a:xfrm>
          <a:ln/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/>
              <a:t>How do these three sensors work in Gazebo?</a:t>
            </a:r>
          </a:p>
          <a:p>
            <a:pPr indent="-339725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/>
              <a:t>1</a:t>
            </a:r>
            <a:r>
              <a:rPr lang="en-US" altLang="zh-CN" dirty="0"/>
              <a:t>. Laser</a:t>
            </a:r>
          </a:p>
          <a:p>
            <a:pPr indent="-339725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/>
              <a:t>2</a:t>
            </a:r>
            <a:r>
              <a:rPr lang="en-US" altLang="zh-CN" dirty="0"/>
              <a:t>. </a:t>
            </a:r>
            <a:r>
              <a:rPr lang="en-US" altLang="zh-CN" dirty="0" err="1"/>
              <a:t>odometry</a:t>
            </a:r>
            <a:endParaRPr lang="en-US" altLang="zh-CN" dirty="0"/>
          </a:p>
          <a:p>
            <a:pPr indent="-339725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/>
              <a:t>3. Camera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1558925"/>
            <a:ext cx="77152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25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11969" y="39091"/>
            <a:ext cx="9064625" cy="125571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/>
              <a:t>Laser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463675"/>
            <a:ext cx="7497763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49275" y="6858000"/>
            <a:ext cx="9236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zh-CN" dirty="0"/>
              <a:t>Using Gazebo plugins with </a:t>
            </a:r>
            <a:r>
              <a:rPr lang="en-US" altLang="zh-CN" dirty="0" smtClean="0"/>
              <a:t>ROS: </a:t>
            </a:r>
            <a:endParaRPr lang="en-US" altLang="zh-CN" dirty="0"/>
          </a:p>
          <a:p>
            <a:r>
              <a:rPr lang="en-US" altLang="zh-CN" dirty="0" smtClean="0">
                <a:hlinkClick r:id="rId4"/>
              </a:rPr>
              <a:t>http</a:t>
            </a:r>
            <a:r>
              <a:rPr lang="en-US" altLang="zh-CN" dirty="0">
                <a:hlinkClick r:id="rId4"/>
              </a:rPr>
              <a:t>://</a:t>
            </a:r>
            <a:r>
              <a:rPr lang="en-US" altLang="zh-CN" dirty="0" smtClean="0">
                <a:hlinkClick r:id="rId4"/>
              </a:rPr>
              <a:t>gazebosim.org/tutorials?tut=ros_gzplugins</a:t>
            </a:r>
            <a:r>
              <a:rPr lang="en-US" altLang="zh-CN" dirty="0" smtClean="0"/>
              <a:t> </a:t>
            </a:r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6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4625" cy="125571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/>
              <a:t>Odometry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527175"/>
            <a:ext cx="9064625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5837238"/>
            <a:ext cx="962342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zh-CN"/>
              <a:t>Link for the code: </a:t>
            </a:r>
            <a:r>
              <a:rPr lang="en-US" altLang="zh-CN">
                <a:hlinkClick r:id="rId4"/>
              </a:rPr>
              <a:t>http://docs.ros.org/jade/api/gazebo_plugins/html/gazebo__ros__diff__drive_8cpp_source.html</a:t>
            </a:r>
            <a:r>
              <a:rPr lang="en-US" altLang="zh-CN"/>
              <a:t> </a:t>
            </a:r>
          </a:p>
          <a:p>
            <a:r>
              <a:rPr lang="en-US" altLang="zh-CN">
                <a:hlinkClick r:id="rId5"/>
              </a:rPr>
              <a:t>http://docs.ros.org/indigo/api/gazebo_plugins/html/gazebo__ros__diff__drive_8h_source.html</a:t>
            </a:r>
            <a:r>
              <a:rPr lang="en-US" altLang="zh-CN"/>
              <a:t>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10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-27482"/>
            <a:ext cx="9064625" cy="125571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/>
              <a:t>3. Camera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1221717"/>
            <a:ext cx="6043421" cy="558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-72256" y="6641574"/>
            <a:ext cx="10091540" cy="91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zh-CN" dirty="0"/>
              <a:t>Link for the code</a:t>
            </a:r>
            <a:r>
              <a:rPr lang="en-US" altLang="zh-CN" dirty="0" smtClean="0"/>
              <a:t>:</a:t>
            </a:r>
          </a:p>
          <a:p>
            <a:r>
              <a:rPr lang="en-US" altLang="zh-CN" dirty="0">
                <a:hlinkClick r:id="rId4"/>
              </a:rPr>
              <a:t>http://docs.ros.org/diamondback/api/gazebo_plugins/html/gazebo__ros__</a:t>
            </a:r>
            <a:r>
              <a:rPr lang="en-US" altLang="zh-CN" dirty="0" smtClean="0">
                <a:hlinkClick r:id="rId4"/>
              </a:rPr>
              <a:t>camera_8h_source.html</a:t>
            </a:r>
            <a:r>
              <a:rPr lang="en-US" altLang="zh-CN" dirty="0" smtClean="0"/>
              <a:t> </a:t>
            </a:r>
          </a:p>
          <a:p>
            <a:r>
              <a:rPr lang="en-US" altLang="zh-CN" dirty="0">
                <a:hlinkClick r:id="rId5"/>
              </a:rPr>
              <a:t>http://docs.ros.org/indigo/api/gazebo_plugins/html/gazebo__ros__</a:t>
            </a:r>
            <a:r>
              <a:rPr lang="en-US" altLang="zh-CN" dirty="0" smtClean="0">
                <a:hlinkClick r:id="rId5"/>
              </a:rPr>
              <a:t>camera_8cpp_source.html</a:t>
            </a:r>
            <a:r>
              <a:rPr lang="en-US" altLang="zh-CN" dirty="0" smtClean="0"/>
              <a:t> </a:t>
            </a:r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55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4625" cy="125571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/>
              <a:t>Example: Robotic fish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4625" cy="43783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/>
              <a:t>Video: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44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031" y="395461"/>
            <a:ext cx="9072563" cy="1259946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/>
              <a:t>Gazebo Features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2015" y="1911957"/>
            <a:ext cx="9576594" cy="48381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Dynamics </a:t>
            </a:r>
            <a:r>
              <a:rPr lang="en-US" altLang="zh-CN" dirty="0"/>
              <a:t>Simulation </a:t>
            </a:r>
          </a:p>
          <a:p>
            <a:pPr marL="403177" lvl="1" indent="0">
              <a:buNone/>
            </a:pPr>
            <a:r>
              <a:rPr lang="en-US" altLang="zh-CN" dirty="0"/>
              <a:t>–Direct control over physics engine parameters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Building </a:t>
            </a:r>
            <a:r>
              <a:rPr lang="en-US" altLang="zh-CN" dirty="0"/>
              <a:t>Editor </a:t>
            </a:r>
          </a:p>
          <a:p>
            <a:pPr marL="403177" lvl="1" indent="0">
              <a:buNone/>
            </a:pPr>
            <a:r>
              <a:rPr lang="en-US" altLang="zh-CN" dirty="0"/>
              <a:t>–Construct a 3D model of a building within the Gazebo UI, without writing a line of code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Advanced </a:t>
            </a:r>
            <a:r>
              <a:rPr lang="en-US" altLang="zh-CN" dirty="0"/>
              <a:t>3D Graphics </a:t>
            </a:r>
          </a:p>
          <a:p>
            <a:pPr marL="403177" lvl="1" indent="0">
              <a:buNone/>
            </a:pPr>
            <a:r>
              <a:rPr lang="en-US" altLang="zh-CN" dirty="0"/>
              <a:t>–State-of-the-art GPU </a:t>
            </a:r>
            <a:r>
              <a:rPr lang="en-US" altLang="zh-CN" dirty="0" err="1"/>
              <a:t>shaders</a:t>
            </a:r>
            <a:r>
              <a:rPr lang="en-US" altLang="zh-CN" dirty="0"/>
              <a:t> generate correct lighting and shadows for improved realism.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Sensors </a:t>
            </a:r>
            <a:endParaRPr lang="en-US" altLang="zh-CN" dirty="0"/>
          </a:p>
          <a:p>
            <a:pPr marL="403177" lvl="1" indent="0">
              <a:buNone/>
            </a:pPr>
            <a:r>
              <a:rPr lang="en-US" altLang="zh-CN" dirty="0"/>
              <a:t>–Support for laser range finders, 2D cameras, Kinect style sensors, contact sensors, and RFID sensors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2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26273" y="7104805"/>
            <a:ext cx="840052" cy="40248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312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/>
              <a:t>Gazebo Features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3238" y="1768475"/>
            <a:ext cx="9070975" cy="4384675"/>
          </a:xfrm>
          <a:prstGeom prst="rect">
            <a:avLst/>
          </a:prstGeom>
          <a:ln/>
        </p:spPr>
        <p:txBody>
          <a:bodyPr vert="horz">
            <a:normAutofit fontScale="92500" lnSpcReduction="10000"/>
          </a:bodyPr>
          <a:lstStyle>
            <a:lvl1pPr marL="302383" indent="-30238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5560" indent="-27214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-27214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0326" indent="-23182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709" indent="-231827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5092" indent="-23182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6681" indent="-20158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76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063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446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4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zh-CN" dirty="0" smtClean="0"/>
              <a:t>• </a:t>
            </a:r>
            <a:r>
              <a:rPr lang="en-US" altLang="zh-CN" dirty="0" smtClean="0"/>
              <a:t>Robot Models</a:t>
            </a:r>
          </a:p>
          <a:p>
            <a:pPr marL="0" indent="0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zh-CN" dirty="0" smtClean="0"/>
              <a:t>– Many robots are provided including PR2, iRobot</a:t>
            </a:r>
          </a:p>
          <a:p>
            <a:pPr marL="0" indent="0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zh-CN" dirty="0" smtClean="0"/>
              <a:t>Create, </a:t>
            </a:r>
            <a:r>
              <a:rPr lang="en-US" altLang="zh-CN" dirty="0" err="1" smtClean="0"/>
              <a:t>TurtleBot</a:t>
            </a:r>
            <a:r>
              <a:rPr lang="en-US" altLang="zh-CN" dirty="0" smtClean="0"/>
              <a:t>, generic robot arms and grippers</a:t>
            </a:r>
          </a:p>
          <a:p>
            <a:pPr marL="0" indent="0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zh-CN" dirty="0" smtClean="0"/>
              <a:t>• Environments</a:t>
            </a:r>
          </a:p>
          <a:p>
            <a:pPr marL="0" indent="0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zh-CN" dirty="0" smtClean="0"/>
              <a:t>– Access to many objects from simple shapes to </a:t>
            </a:r>
          </a:p>
          <a:p>
            <a:pPr marL="0" indent="0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zh-CN" dirty="0" smtClean="0"/>
              <a:t>terrain</a:t>
            </a:r>
          </a:p>
          <a:p>
            <a:pPr marL="0" indent="0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zh-CN" dirty="0" smtClean="0"/>
              <a:t>• Programmatic Interfaces</a:t>
            </a:r>
          </a:p>
          <a:p>
            <a:pPr marL="0" indent="0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zh-CN" dirty="0" smtClean="0"/>
              <a:t>– Support for ROS</a:t>
            </a:r>
          </a:p>
          <a:p>
            <a:pPr marL="0" indent="0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zh-CN" dirty="0" smtClean="0"/>
              <a:t>– API for custom interfaces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13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3120"/>
          <a:lstStyle/>
          <a:p>
            <a:pPr marL="215900" indent="-209550">
              <a:buClrTx/>
              <a:buSzPct val="45000"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altLang="zh-CN"/>
              <a:t>Gazebo Architecture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384675"/>
          </a:xfrm>
          <a:ln/>
        </p:spPr>
        <p:txBody>
          <a:bodyPr>
            <a:normAutofit lnSpcReduction="10000"/>
          </a:bodyPr>
          <a:lstStyle/>
          <a:p>
            <a:pPr marL="431800" indent="-317500">
              <a:buClrTx/>
              <a:buSzPct val="45000"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dirty="0"/>
              <a:t>• Gazebo runs two processes:</a:t>
            </a:r>
          </a:p>
          <a:p>
            <a:pPr marL="431800" indent="-317500">
              <a:buClrTx/>
              <a:buSzPct val="45000"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dirty="0"/>
              <a:t>•</a:t>
            </a:r>
            <a:r>
              <a:rPr lang="en-US" altLang="zh-CN" dirty="0">
                <a:solidFill>
                  <a:srgbClr val="FF0000"/>
                </a:solidFill>
              </a:rPr>
              <a:t> Server</a:t>
            </a:r>
            <a:r>
              <a:rPr lang="en-US" altLang="zh-CN" dirty="0"/>
              <a:t>: Runs the physics loop and generates sensor data.</a:t>
            </a:r>
          </a:p>
          <a:p>
            <a:pPr marL="834977" lvl="1" indent="-317500">
              <a:buClrTx/>
              <a:buSzPct val="45000"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dirty="0"/>
              <a:t>– Executable: </a:t>
            </a:r>
            <a:r>
              <a:rPr lang="en-US" altLang="zh-CN" dirty="0" err="1">
                <a:solidFill>
                  <a:srgbClr val="FF0000"/>
                </a:solidFill>
              </a:rPr>
              <a:t>gzserver</a:t>
            </a:r>
            <a:endParaRPr lang="en-US" altLang="zh-CN" dirty="0">
              <a:solidFill>
                <a:srgbClr val="FF0000"/>
              </a:solidFill>
            </a:endParaRPr>
          </a:p>
          <a:p>
            <a:pPr marL="431800" indent="-317500">
              <a:buClrTx/>
              <a:buSzPct val="45000"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dirty="0"/>
              <a:t>– Libraries: Physics, Sensors, Rendering, Transport</a:t>
            </a:r>
          </a:p>
          <a:p>
            <a:pPr marL="431800" indent="-317500">
              <a:buClrTx/>
              <a:buSzPct val="45000"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dirty="0"/>
              <a:t>• </a:t>
            </a:r>
            <a:r>
              <a:rPr lang="en-US" altLang="zh-CN" dirty="0">
                <a:solidFill>
                  <a:srgbClr val="FF0000"/>
                </a:solidFill>
              </a:rPr>
              <a:t>Client</a:t>
            </a:r>
            <a:r>
              <a:rPr lang="en-US" altLang="zh-CN" dirty="0"/>
              <a:t>: Provides user interaction </a:t>
            </a:r>
            <a:r>
              <a:rPr lang="en-US" altLang="zh-CN" dirty="0" smtClean="0"/>
              <a:t>and visualization </a:t>
            </a:r>
            <a:r>
              <a:rPr lang="en-US" altLang="zh-CN" dirty="0"/>
              <a:t>of a simulation.</a:t>
            </a:r>
          </a:p>
          <a:p>
            <a:pPr marL="834977" lvl="1" indent="-317500">
              <a:buClrTx/>
              <a:buSzPct val="45000"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dirty="0"/>
              <a:t>– Executable: </a:t>
            </a:r>
            <a:r>
              <a:rPr lang="en-US" altLang="zh-CN" dirty="0" err="1">
                <a:solidFill>
                  <a:srgbClr val="FF0000"/>
                </a:solidFill>
              </a:rPr>
              <a:t>gzclient</a:t>
            </a:r>
            <a:endParaRPr lang="en-US" altLang="zh-CN" dirty="0">
              <a:solidFill>
                <a:srgbClr val="FF0000"/>
              </a:solidFill>
            </a:endParaRPr>
          </a:p>
          <a:p>
            <a:pPr marL="834977" lvl="1" indent="-317500">
              <a:buClrTx/>
              <a:buSzPct val="45000"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dirty="0"/>
              <a:t>– Libraries: Transport, Rendering, GUI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14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312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/>
              <a:t>Running Gazebo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468438"/>
            <a:ext cx="9070975" cy="4384675"/>
          </a:xfrm>
          <a:ln/>
        </p:spPr>
        <p:txBody>
          <a:bodyPr/>
          <a:lstStyle/>
          <a:p>
            <a:pPr marL="425450" indent="-320675">
              <a:buSzPct val="45000"/>
              <a:buFont typeface="Wingdings" panose="05000000000000000000" pitchFamily="2" charset="2"/>
              <a:buChar char=""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r>
              <a:rPr lang="en-US" altLang="zh-CN" dirty="0"/>
              <a:t>Run Gazebo server and client separately:</a:t>
            </a:r>
          </a:p>
          <a:p>
            <a:pPr marL="431800" indent="-317500">
              <a:buClrTx/>
              <a:buSzPct val="45000"/>
              <a:buFontTx/>
              <a:buNone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endParaRPr lang="en-US" altLang="zh-CN" dirty="0"/>
          </a:p>
          <a:p>
            <a:pPr marL="431800" indent="-317500">
              <a:buClrTx/>
              <a:buSzPct val="45000"/>
              <a:buFontTx/>
              <a:buNone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endParaRPr lang="en-US" altLang="zh-CN" dirty="0"/>
          </a:p>
          <a:p>
            <a:pPr marL="425450" indent="-320675">
              <a:buSzPct val="45000"/>
              <a:buFont typeface="Wingdings" panose="05000000000000000000" pitchFamily="2" charset="2"/>
              <a:buChar char=""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r>
              <a:rPr lang="en-US" altLang="zh-CN" dirty="0"/>
              <a:t>Run Gazebo server and client simultaneously:</a:t>
            </a:r>
          </a:p>
          <a:p>
            <a:pPr marL="431800" indent="-317500">
              <a:buClrTx/>
              <a:buSzPct val="45000"/>
              <a:buFontTx/>
              <a:buNone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endParaRPr lang="en-US" altLang="zh-CN" dirty="0"/>
          </a:p>
          <a:p>
            <a:pPr marL="425450" indent="-320675">
              <a:buSzPct val="45000"/>
              <a:buFont typeface="Wingdings" panose="05000000000000000000" pitchFamily="2" charset="2"/>
              <a:buChar char=""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r>
              <a:rPr lang="en-US" altLang="zh-CN" dirty="0">
                <a:solidFill>
                  <a:srgbClr val="FF0000"/>
                </a:solidFill>
              </a:rPr>
              <a:t>Run from ROS</a:t>
            </a:r>
          </a:p>
          <a:p>
            <a:pPr marL="431800" indent="-317500">
              <a:buClrTx/>
              <a:buSzPct val="45000"/>
              <a:buFontTx/>
              <a:buNone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endParaRPr lang="en-US" altLang="zh-CN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06475" y="2103438"/>
            <a:ext cx="6126163" cy="639762"/>
          </a:xfrm>
          <a:prstGeom prst="rect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360" tIns="77040" rIns="108360" bIns="6336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zh-CN" dirty="0"/>
              <a:t>$</a:t>
            </a:r>
            <a:r>
              <a:rPr lang="en-US" altLang="zh-CN" dirty="0" err="1"/>
              <a:t>gzserver</a:t>
            </a:r>
            <a:endParaRPr lang="en-US" altLang="zh-CN" dirty="0"/>
          </a:p>
          <a:p>
            <a:pPr>
              <a:buClrTx/>
              <a:buFontTx/>
              <a:buNone/>
            </a:pPr>
            <a:r>
              <a:rPr lang="en-US" altLang="zh-CN" dirty="0"/>
              <a:t>$</a:t>
            </a:r>
            <a:r>
              <a:rPr lang="en-US" altLang="zh-CN" dirty="0" err="1"/>
              <a:t>gzclient</a:t>
            </a:r>
            <a:endParaRPr lang="en-US" altLang="zh-CN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16530" y="4869884"/>
            <a:ext cx="6126163" cy="382588"/>
          </a:xfrm>
          <a:prstGeom prst="rect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360" tIns="77040" rIns="108360" bIns="6336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zh-CN" dirty="0"/>
              <a:t>$</a:t>
            </a:r>
            <a:r>
              <a:rPr lang="en-US" altLang="zh-CN" dirty="0" err="1"/>
              <a:t>rosrun</a:t>
            </a:r>
            <a:r>
              <a:rPr lang="en-US" altLang="zh-CN" dirty="0"/>
              <a:t> </a:t>
            </a:r>
            <a:r>
              <a:rPr lang="en-US" altLang="zh-CN" dirty="0" err="1"/>
              <a:t>gazebo_ros</a:t>
            </a:r>
            <a:r>
              <a:rPr lang="en-US" altLang="zh-CN" dirty="0"/>
              <a:t> gazebo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16530" y="3627132"/>
            <a:ext cx="6126163" cy="382587"/>
          </a:xfrm>
          <a:prstGeom prst="rect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360" tIns="77040" rIns="108360" bIns="6336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zh-CN"/>
              <a:t>$gazebo</a:t>
            </a:r>
          </a:p>
        </p:txBody>
      </p:sp>
    </p:spTree>
    <p:extLst>
      <p:ext uri="{BB962C8B-B14F-4D97-AF65-F5344CB8AC3E}">
        <p14:creationId xmlns:p14="http://schemas.microsoft.com/office/powerpoint/2010/main" val="3135151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/>
              <a:t>Gazebo Run from ROS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83088"/>
          </a:xfrm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562100"/>
            <a:ext cx="92392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22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/>
              <a:t>World Description File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26" y="1763613"/>
            <a:ext cx="9361610" cy="4383088"/>
          </a:xfrm>
          <a:ln/>
        </p:spPr>
        <p:txBody>
          <a:bodyPr>
            <a:normAutofit/>
          </a:bodyPr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200" dirty="0" smtClean="0"/>
              <a:t>• </a:t>
            </a:r>
            <a:r>
              <a:rPr lang="en-US" altLang="zh-CN" sz="3200" dirty="0"/>
              <a:t>The world description file contains all the elements in a simulation, including robots, lights, sensors, and static objects.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200" dirty="0"/>
              <a:t>• This file is formatted using SDF (Simulation Description format), and has a .world  extension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200" dirty="0"/>
              <a:t>• The Gazebo server (</a:t>
            </a:r>
            <a:r>
              <a:rPr lang="en-US" altLang="zh-CN" sz="3200" dirty="0" err="1">
                <a:solidFill>
                  <a:srgbClr val="FF0000"/>
                </a:solidFill>
              </a:rPr>
              <a:t>gzserver</a:t>
            </a:r>
            <a:r>
              <a:rPr lang="en-US" altLang="zh-CN" sz="3200" dirty="0"/>
              <a:t>) reads this file to generate and populate a world.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6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28211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/>
              <a:t>Try: Gazebo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285875"/>
            <a:ext cx="9069387" cy="4383088"/>
          </a:xfrm>
          <a:ln/>
        </p:spPr>
        <p:txBody>
          <a:bodyPr>
            <a:normAutofit lnSpcReduction="10000"/>
          </a:bodyPr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/>
              <a:t>A number of example worlds are available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/>
              <a:t>– /</a:t>
            </a:r>
            <a:r>
              <a:rPr lang="en-US" altLang="zh-CN" dirty="0" err="1"/>
              <a:t>usr</a:t>
            </a:r>
            <a:r>
              <a:rPr lang="en-US" altLang="zh-CN" dirty="0"/>
              <a:t>/share/gazebo-2.2/worlds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/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/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/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/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/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/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err="1" smtClean="0"/>
              <a:t>roslaunch</a:t>
            </a:r>
            <a:r>
              <a:rPr lang="en-US" altLang="zh-CN" dirty="0" smtClean="0"/>
              <a:t> </a:t>
            </a:r>
            <a:r>
              <a:rPr lang="en-US" altLang="zh-CN" dirty="0"/>
              <a:t>to open world models: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2286000"/>
            <a:ext cx="7334250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51755" y="5508029"/>
            <a:ext cx="385650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zh-CN" dirty="0"/>
              <a:t>– </a:t>
            </a:r>
            <a:r>
              <a:rPr lang="en-US" altLang="zh-CN" dirty="0" smtClean="0"/>
              <a:t>open </a:t>
            </a:r>
            <a:r>
              <a:rPr lang="en-US" altLang="zh-CN" dirty="0" err="1" smtClean="0"/>
              <a:t>willowgarage_world</a:t>
            </a:r>
            <a:r>
              <a:rPr lang="en-US" altLang="zh-CN" dirty="0"/>
              <a:t>: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11299" y="6316136"/>
            <a:ext cx="7822142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endParaRPr lang="en-US" altLang="zh-CN" dirty="0"/>
          </a:p>
          <a:p>
            <a:pPr>
              <a:buClrTx/>
              <a:buFontTx/>
              <a:buNone/>
            </a:pPr>
            <a:r>
              <a:rPr lang="en-US" altLang="zh-CN" dirty="0"/>
              <a:t>Note: if model cannot be downloaded, copy to ~/.gazebo/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56269" y="5917529"/>
            <a:ext cx="6126163" cy="382588"/>
          </a:xfrm>
          <a:prstGeom prst="rect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360" tIns="77040" rIns="108360" bIns="6336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zh-CN" dirty="0"/>
              <a:t>$</a:t>
            </a:r>
            <a:r>
              <a:rPr lang="en-US" altLang="zh-CN" dirty="0" err="1"/>
              <a:t>roslaunch</a:t>
            </a:r>
            <a:r>
              <a:rPr lang="en-US" altLang="zh-CN" dirty="0"/>
              <a:t> </a:t>
            </a:r>
            <a:r>
              <a:rPr lang="en-US" altLang="zh-CN" dirty="0" err="1"/>
              <a:t>gazebo_ros</a:t>
            </a:r>
            <a:r>
              <a:rPr lang="en-US" altLang="zh-CN" dirty="0"/>
              <a:t> </a:t>
            </a:r>
            <a:r>
              <a:rPr lang="en-US" altLang="zh-CN" dirty="0" err="1"/>
              <a:t>willowgarage_world.launch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42474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CCE8C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16963</TotalTime>
  <Words>611</Words>
  <Application>Microsoft Office PowerPoint</Application>
  <PresentationFormat>自定义</PresentationFormat>
  <Paragraphs>158</Paragraphs>
  <Slides>24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DejaVu Sans</vt:lpstr>
      <vt:lpstr>Droid Sans Fallback</vt:lpstr>
      <vt:lpstr>隶书</vt:lpstr>
      <vt:lpstr>宋体</vt:lpstr>
      <vt:lpstr>Arial</vt:lpstr>
      <vt:lpstr>Calibri</vt:lpstr>
      <vt:lpstr>Constantia</vt:lpstr>
      <vt:lpstr>Times New Roman</vt:lpstr>
      <vt:lpstr>Wingdings</vt:lpstr>
      <vt:lpstr>Wingdings 2</vt:lpstr>
      <vt:lpstr>Flow</vt:lpstr>
      <vt:lpstr>Gazebo</vt:lpstr>
      <vt:lpstr>Gazebo</vt:lpstr>
      <vt:lpstr> Gazebo Features </vt:lpstr>
      <vt:lpstr>Gazebo Features</vt:lpstr>
      <vt:lpstr>Gazebo Architecture</vt:lpstr>
      <vt:lpstr>Running Gazebo</vt:lpstr>
      <vt:lpstr>Gazebo Run from ROS</vt:lpstr>
      <vt:lpstr>World Description File</vt:lpstr>
      <vt:lpstr>Try: Gazebo</vt:lpstr>
      <vt:lpstr>Willow Garage World</vt:lpstr>
      <vt:lpstr>How to use Gazebo to  simulate your robot</vt:lpstr>
      <vt:lpstr>Gazebo: Robot Simulation</vt:lpstr>
      <vt:lpstr>Rviz: Robot Simulation</vt:lpstr>
      <vt:lpstr>1.Load a world</vt:lpstr>
      <vt:lpstr>2. Load the description of the robot</vt:lpstr>
      <vt:lpstr>3. spawn the robot in the world</vt:lpstr>
      <vt:lpstr>4. publish joints states</vt:lpstr>
      <vt:lpstr>5. publish robot states</vt:lpstr>
      <vt:lpstr>6. run rviz</vt:lpstr>
      <vt:lpstr>How does sensor work in Gazebo</vt:lpstr>
      <vt:lpstr>Laser</vt:lpstr>
      <vt:lpstr>Odometry</vt:lpstr>
      <vt:lpstr>3. Camera</vt:lpstr>
      <vt:lpstr>Example: Robotic fish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Gazebo</dc:title>
  <dc:subject/>
  <dc:creator>Administrator</dc:creator>
  <cp:keywords/>
  <dc:description/>
  <cp:lastModifiedBy>上海大学</cp:lastModifiedBy>
  <cp:revision>17</cp:revision>
  <cp:lastPrinted>1601-01-01T00:00:00Z</cp:lastPrinted>
  <dcterms:created xsi:type="dcterms:W3CDTF">2015-07-18T08:41:58Z</dcterms:created>
  <dcterms:modified xsi:type="dcterms:W3CDTF">2015-07-21T15:55:53Z</dcterms:modified>
</cp:coreProperties>
</file>